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8229600" cx="14630400"/>
  <p:notesSz cx="8229600" cy="14630400"/>
  <p:embeddedFontLst>
    <p:embeddedFont>
      <p:font typeface="Nunito SemiBold"/>
      <p:regular r:id="rId26"/>
      <p:bold r:id="rId27"/>
      <p:italic r:id="rId28"/>
      <p:boldItalic r:id="rId29"/>
    </p:embeddedFont>
    <p:embeddedFont>
      <p:font typeface="PT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4" roundtripDataSignature="AMtx7mjQIs1sDH3IR9yzYgurkRCyJXj4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SemiBold-regular.fntdata"/><Relationship Id="rId25" Type="http://schemas.openxmlformats.org/officeDocument/2006/relationships/slide" Target="slides/slide21.xml"/><Relationship Id="rId28" Type="http://schemas.openxmlformats.org/officeDocument/2006/relationships/font" Target="fonts/NunitoSemiBold-italic.fntdata"/><Relationship Id="rId27" Type="http://schemas.openxmlformats.org/officeDocument/2006/relationships/font" Target="fonts/NunitoSemiBol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SemiBol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bold.fntdata"/><Relationship Id="rId30" Type="http://schemas.openxmlformats.org/officeDocument/2006/relationships/font" Target="fonts/PTSans-regular.fntdata"/><Relationship Id="rId11" Type="http://schemas.openxmlformats.org/officeDocument/2006/relationships/slide" Target="slides/slide7.xml"/><Relationship Id="rId33" Type="http://schemas.openxmlformats.org/officeDocument/2006/relationships/font" Target="fonts/PTSans-boldItalic.fntdata"/><Relationship Id="rId10" Type="http://schemas.openxmlformats.org/officeDocument/2006/relationships/slide" Target="slides/slide6.xml"/><Relationship Id="rId32" Type="http://schemas.openxmlformats.org/officeDocument/2006/relationships/font" Target="fonts/PTSans-italic.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 name="Google Shape;4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 name="Google Shape;5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18" name="Google Shape;218;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 name="Google Shape;231;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2" name="Google Shape;232;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2" name="Google Shape;252;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65" name="Google Shape;265;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2" name="Google Shape;282;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96" name="Google Shape;296;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p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9" name="Google Shape;319;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3" name="Google Shape;333;p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4" name="Google Shape;334;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2" name="Google Shape;352;p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53" name="Google Shape;353;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2" name="Google Shape;382;p1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3" name="Google Shape;383;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 name="Google Shape;57;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8" name="Google Shape;58;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7" name="Google Shape;397;p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8" name="Google Shape;398;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1: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 name="Google Shape;78;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79" name="Google Shape;79;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 name="Google Shape;103;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4" name="Google Shape;104;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1" name="Google Shape;121;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6" name="Google Shape;136;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1" name="Google Shape;151;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 name="Google Shape;174;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5" name="Google Shape;175;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 name="Google Shape;199;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0" name="Google Shape;200;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6" name="Shape 6"/>
        <p:cNvGrpSpPr/>
        <p:nvPr/>
      </p:nvGrpSpPr>
      <p:grpSpPr>
        <a:xfrm>
          <a:off x="0" y="0"/>
          <a:ext cx="0" cy="0"/>
          <a:chOff x="0" y="0"/>
          <a:chExt cx="0" cy="0"/>
        </a:xfrm>
      </p:grpSpPr>
      <p:pic>
        <p:nvPicPr>
          <p:cNvPr descr="preencoded.png" id="7" name="Google Shape;7;p2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 name="Google Shape;8;p23"/>
          <p:cNvSpPr/>
          <p:nvPr/>
        </p:nvSpPr>
        <p:spPr>
          <a:xfrm>
            <a:off x="0" y="0"/>
            <a:ext cx="14630400" cy="8229600"/>
          </a:xfrm>
          <a:prstGeom prst="rect">
            <a:avLst/>
          </a:prstGeom>
          <a:solidFill>
            <a:srgbClr val="00002E">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 name="Google Shape;9;p2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2" name="Shape 42"/>
        <p:cNvGrpSpPr/>
        <p:nvPr/>
      </p:nvGrpSpPr>
      <p:grpSpPr>
        <a:xfrm>
          <a:off x="0" y="0"/>
          <a:ext cx="0" cy="0"/>
          <a:chOff x="0" y="0"/>
          <a:chExt cx="0" cy="0"/>
        </a:xfrm>
      </p:grpSpPr>
      <p:pic>
        <p:nvPicPr>
          <p:cNvPr descr="preencoded.png" id="43" name="Google Shape;43;p3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32"/>
          <p:cNvSpPr/>
          <p:nvPr/>
        </p:nvSpPr>
        <p:spPr>
          <a:xfrm>
            <a:off x="0" y="0"/>
            <a:ext cx="14630400" cy="8229600"/>
          </a:xfrm>
          <a:prstGeom prst="rect">
            <a:avLst/>
          </a:prstGeom>
          <a:solidFill>
            <a:srgbClr val="00002E">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3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46" name="Shape 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0" name="Shape 10"/>
        <p:cNvGrpSpPr/>
        <p:nvPr/>
      </p:nvGrpSpPr>
      <p:grpSpPr>
        <a:xfrm>
          <a:off x="0" y="0"/>
          <a:ext cx="0" cy="0"/>
          <a:chOff x="0" y="0"/>
          <a:chExt cx="0" cy="0"/>
        </a:xfrm>
      </p:grpSpPr>
      <p:pic>
        <p:nvPicPr>
          <p:cNvPr descr="preencoded.png" id="11" name="Google Shape;11;p2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4"/>
          <p:cNvSpPr/>
          <p:nvPr/>
        </p:nvSpPr>
        <p:spPr>
          <a:xfrm>
            <a:off x="0" y="0"/>
            <a:ext cx="14630400" cy="8229600"/>
          </a:xfrm>
          <a:prstGeom prst="rect">
            <a:avLst/>
          </a:prstGeom>
          <a:solidFill>
            <a:srgbClr val="00002E">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4" name="Shape 14"/>
        <p:cNvGrpSpPr/>
        <p:nvPr/>
      </p:nvGrpSpPr>
      <p:grpSpPr>
        <a:xfrm>
          <a:off x="0" y="0"/>
          <a:ext cx="0" cy="0"/>
          <a:chOff x="0" y="0"/>
          <a:chExt cx="0" cy="0"/>
        </a:xfrm>
      </p:grpSpPr>
      <p:pic>
        <p:nvPicPr>
          <p:cNvPr descr="preencoded.png" id="15" name="Google Shape;15;p2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25"/>
          <p:cNvSpPr/>
          <p:nvPr/>
        </p:nvSpPr>
        <p:spPr>
          <a:xfrm>
            <a:off x="0" y="0"/>
            <a:ext cx="14630400" cy="8229600"/>
          </a:xfrm>
          <a:prstGeom prst="rect">
            <a:avLst/>
          </a:prstGeom>
          <a:solidFill>
            <a:srgbClr val="00002E">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2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18" name="Shape 18"/>
        <p:cNvGrpSpPr/>
        <p:nvPr/>
      </p:nvGrpSpPr>
      <p:grpSpPr>
        <a:xfrm>
          <a:off x="0" y="0"/>
          <a:ext cx="0" cy="0"/>
          <a:chOff x="0" y="0"/>
          <a:chExt cx="0" cy="0"/>
        </a:xfrm>
      </p:grpSpPr>
      <p:pic>
        <p:nvPicPr>
          <p:cNvPr descr="preencoded.png" id="19" name="Google Shape;19;p2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26"/>
          <p:cNvSpPr/>
          <p:nvPr/>
        </p:nvSpPr>
        <p:spPr>
          <a:xfrm>
            <a:off x="0" y="0"/>
            <a:ext cx="14630400" cy="8229600"/>
          </a:xfrm>
          <a:prstGeom prst="rect">
            <a:avLst/>
          </a:prstGeom>
          <a:solidFill>
            <a:srgbClr val="00002E">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2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2" name="Shape 22"/>
        <p:cNvGrpSpPr/>
        <p:nvPr/>
      </p:nvGrpSpPr>
      <p:grpSpPr>
        <a:xfrm>
          <a:off x="0" y="0"/>
          <a:ext cx="0" cy="0"/>
          <a:chOff x="0" y="0"/>
          <a:chExt cx="0" cy="0"/>
        </a:xfrm>
      </p:grpSpPr>
      <p:pic>
        <p:nvPicPr>
          <p:cNvPr descr="preencoded.png" id="23" name="Google Shape;23;p2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27"/>
          <p:cNvSpPr/>
          <p:nvPr/>
        </p:nvSpPr>
        <p:spPr>
          <a:xfrm>
            <a:off x="0" y="0"/>
            <a:ext cx="14630400" cy="8229600"/>
          </a:xfrm>
          <a:prstGeom prst="rect">
            <a:avLst/>
          </a:prstGeom>
          <a:solidFill>
            <a:srgbClr val="00002E">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2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26" name="Shape 26"/>
        <p:cNvGrpSpPr/>
        <p:nvPr/>
      </p:nvGrpSpPr>
      <p:grpSpPr>
        <a:xfrm>
          <a:off x="0" y="0"/>
          <a:ext cx="0" cy="0"/>
          <a:chOff x="0" y="0"/>
          <a:chExt cx="0" cy="0"/>
        </a:xfrm>
      </p:grpSpPr>
      <p:pic>
        <p:nvPicPr>
          <p:cNvPr descr="preencoded.png" id="27" name="Google Shape;27;p2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28"/>
          <p:cNvSpPr/>
          <p:nvPr/>
        </p:nvSpPr>
        <p:spPr>
          <a:xfrm>
            <a:off x="0" y="0"/>
            <a:ext cx="14630400" cy="8229600"/>
          </a:xfrm>
          <a:prstGeom prst="rect">
            <a:avLst/>
          </a:prstGeom>
          <a:solidFill>
            <a:srgbClr val="00002E">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2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0" name="Shape 30"/>
        <p:cNvGrpSpPr/>
        <p:nvPr/>
      </p:nvGrpSpPr>
      <p:grpSpPr>
        <a:xfrm>
          <a:off x="0" y="0"/>
          <a:ext cx="0" cy="0"/>
          <a:chOff x="0" y="0"/>
          <a:chExt cx="0" cy="0"/>
        </a:xfrm>
      </p:grpSpPr>
      <p:pic>
        <p:nvPicPr>
          <p:cNvPr descr="preencoded.png" id="31" name="Google Shape;31;p2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29"/>
          <p:cNvSpPr/>
          <p:nvPr/>
        </p:nvSpPr>
        <p:spPr>
          <a:xfrm>
            <a:off x="0" y="0"/>
            <a:ext cx="14630400" cy="8229600"/>
          </a:xfrm>
          <a:prstGeom prst="rect">
            <a:avLst/>
          </a:prstGeom>
          <a:solidFill>
            <a:srgbClr val="00002E">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2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4" name="Shape 34"/>
        <p:cNvGrpSpPr/>
        <p:nvPr/>
      </p:nvGrpSpPr>
      <p:grpSpPr>
        <a:xfrm>
          <a:off x="0" y="0"/>
          <a:ext cx="0" cy="0"/>
          <a:chOff x="0" y="0"/>
          <a:chExt cx="0" cy="0"/>
        </a:xfrm>
      </p:grpSpPr>
      <p:pic>
        <p:nvPicPr>
          <p:cNvPr descr="preencoded.png" id="35" name="Google Shape;35;p3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30"/>
          <p:cNvSpPr/>
          <p:nvPr/>
        </p:nvSpPr>
        <p:spPr>
          <a:xfrm>
            <a:off x="0" y="0"/>
            <a:ext cx="14630400" cy="8229600"/>
          </a:xfrm>
          <a:prstGeom prst="rect">
            <a:avLst/>
          </a:prstGeom>
          <a:solidFill>
            <a:srgbClr val="00002E">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3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38" name="Shape 38"/>
        <p:cNvGrpSpPr/>
        <p:nvPr/>
      </p:nvGrpSpPr>
      <p:grpSpPr>
        <a:xfrm>
          <a:off x="0" y="0"/>
          <a:ext cx="0" cy="0"/>
          <a:chOff x="0" y="0"/>
          <a:chExt cx="0" cy="0"/>
        </a:xfrm>
      </p:grpSpPr>
      <p:pic>
        <p:nvPicPr>
          <p:cNvPr descr="preencoded.png" id="39" name="Google Shape;39;p3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31"/>
          <p:cNvSpPr/>
          <p:nvPr/>
        </p:nvSpPr>
        <p:spPr>
          <a:xfrm>
            <a:off x="0" y="0"/>
            <a:ext cx="14630400" cy="8229600"/>
          </a:xfrm>
          <a:prstGeom prst="rect">
            <a:avLst/>
          </a:prstGeom>
          <a:solidFill>
            <a:srgbClr val="00002E">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3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9.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descr="preencoded.png" id="52" name="Google Shape;52;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3" name="Google Shape;53;p1"/>
          <p:cNvSpPr/>
          <p:nvPr/>
        </p:nvSpPr>
        <p:spPr>
          <a:xfrm>
            <a:off x="837724" y="1853684"/>
            <a:ext cx="7468553" cy="1943100"/>
          </a:xfrm>
          <a:prstGeom prst="rect">
            <a:avLst/>
          </a:prstGeom>
          <a:noFill/>
          <a:ln>
            <a:noFill/>
          </a:ln>
        </p:spPr>
        <p:txBody>
          <a:bodyPr anchorCtr="0" anchor="t" bIns="0" lIns="0" spcFirstLastPara="1" rIns="0" wrap="square" tIns="0">
            <a:noAutofit/>
          </a:bodyPr>
          <a:lstStyle/>
          <a:p>
            <a:pPr indent="0" lvl="0" marL="0" marR="0" rtl="0" algn="l">
              <a:lnSpc>
                <a:spcPct val="125409"/>
              </a:lnSpc>
              <a:spcBef>
                <a:spcPts val="0"/>
              </a:spcBef>
              <a:spcAft>
                <a:spcPts val="0"/>
              </a:spcAft>
              <a:buClr>
                <a:srgbClr val="FFFFFF"/>
              </a:buClr>
              <a:buSzPts val="6100"/>
              <a:buFont typeface="Nunito SemiBold"/>
              <a:buNone/>
            </a:pPr>
            <a:r>
              <a:rPr b="1" i="0" lang="en-US" sz="6100" u="none" cap="none" strike="noStrike">
                <a:solidFill>
                  <a:srgbClr val="FFFFFF"/>
                </a:solidFill>
                <a:latin typeface="Nunito SemiBold"/>
                <a:ea typeface="Nunito SemiBold"/>
                <a:cs typeface="Nunito SemiBold"/>
                <a:sym typeface="Nunito SemiBold"/>
              </a:rPr>
              <a:t>Predicting Customer Churn in Teleco</a:t>
            </a:r>
            <a:r>
              <a:rPr b="1" lang="en-US" sz="6100">
                <a:solidFill>
                  <a:srgbClr val="FFFFFF"/>
                </a:solidFill>
                <a:latin typeface="Nunito SemiBold"/>
                <a:ea typeface="Nunito SemiBold"/>
                <a:cs typeface="Nunito SemiBold"/>
                <a:sym typeface="Nunito SemiBold"/>
              </a:rPr>
              <a:t>m</a:t>
            </a:r>
            <a:endParaRPr b="0" i="0" sz="6100" u="none" cap="none" strike="noStrike">
              <a:solidFill>
                <a:schemeClr val="dk1"/>
              </a:solidFill>
              <a:latin typeface="Calibri"/>
              <a:ea typeface="Calibri"/>
              <a:cs typeface="Calibri"/>
              <a:sym typeface="Calibri"/>
            </a:endParaRPr>
          </a:p>
        </p:txBody>
      </p:sp>
      <p:sp>
        <p:nvSpPr>
          <p:cNvPr id="54" name="Google Shape;54;p1"/>
          <p:cNvSpPr/>
          <p:nvPr/>
        </p:nvSpPr>
        <p:spPr>
          <a:xfrm>
            <a:off x="837724" y="4155757"/>
            <a:ext cx="7468553"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b="0" i="0" lang="en-US" sz="1850" u="none" cap="none" strike="noStrike">
                <a:solidFill>
                  <a:srgbClr val="FFFFFF"/>
                </a:solidFill>
                <a:latin typeface="PT Sans"/>
                <a:ea typeface="PT Sans"/>
                <a:cs typeface="PT Sans"/>
                <a:sym typeface="PT Sans"/>
              </a:rPr>
              <a:t>This presentation explores the critical issue of customer churn in the telecom industry. We will delve into the importance of churn analysis, the methodology employed, and the key findings and recommendations for improving customer retention.</a:t>
            </a:r>
            <a:endParaRPr/>
          </a:p>
          <a:p>
            <a:pPr indent="0" lvl="0" marL="0" marR="0" rtl="0" algn="l">
              <a:lnSpc>
                <a:spcPct val="162162"/>
              </a:lnSpc>
              <a:spcBef>
                <a:spcPts val="0"/>
              </a:spcBef>
              <a:spcAft>
                <a:spcPts val="0"/>
              </a:spcAft>
              <a:buClr>
                <a:schemeClr val="dk1"/>
              </a:buClr>
              <a:buSzPts val="1850"/>
              <a:buFont typeface="Calibri"/>
              <a:buNone/>
            </a:pPr>
            <a:r>
              <a:t/>
            </a:r>
            <a:endParaRPr b="0" i="0" sz="1850" u="none" cap="none" strike="noStrike">
              <a:solidFill>
                <a:srgbClr val="FFFFFF"/>
              </a:solidFill>
              <a:latin typeface="PT Sans"/>
              <a:ea typeface="PT Sans"/>
              <a:cs typeface="PT Sans"/>
              <a:sym typeface="PT Sans"/>
            </a:endParaRPr>
          </a:p>
          <a:p>
            <a:pPr indent="0" lvl="0" marL="0" marR="0" rtl="0" algn="l">
              <a:lnSpc>
                <a:spcPct val="93750"/>
              </a:lnSpc>
              <a:spcBef>
                <a:spcPts val="0"/>
              </a:spcBef>
              <a:spcAft>
                <a:spcPts val="0"/>
              </a:spcAft>
              <a:buClr>
                <a:srgbClr val="FFFFFF"/>
              </a:buClr>
              <a:buSzPts val="3200"/>
              <a:buFont typeface="PT Sans"/>
              <a:buNone/>
            </a:pPr>
            <a:r>
              <a:rPr b="0" i="0" lang="en-US" sz="3200" u="none" cap="none" strike="noStrike">
                <a:solidFill>
                  <a:srgbClr val="FFFFFF"/>
                </a:solidFill>
                <a:latin typeface="PT Sans"/>
                <a:ea typeface="PT Sans"/>
                <a:cs typeface="PT Sans"/>
                <a:sym typeface="PT Sans"/>
              </a:rPr>
              <a:t>Rajmurthi KM | MBE 11</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descr="preencoded.png" id="220" name="Google Shape;220;p1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21" name="Google Shape;221;p10"/>
          <p:cNvSpPr/>
          <p:nvPr/>
        </p:nvSpPr>
        <p:spPr>
          <a:xfrm>
            <a:off x="837724" y="1613654"/>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Nunito SemiBold"/>
              <a:buNone/>
            </a:pPr>
            <a:r>
              <a:rPr b="1" lang="en-US" sz="4400">
                <a:solidFill>
                  <a:srgbClr val="FFFFFF"/>
                </a:solidFill>
                <a:latin typeface="Nunito SemiBold"/>
                <a:ea typeface="Nunito SemiBold"/>
                <a:cs typeface="Nunito SemiBold"/>
                <a:sym typeface="Nunito SemiBold"/>
              </a:rPr>
              <a:t>Feature Engineering</a:t>
            </a:r>
            <a:endParaRPr sz="4400">
              <a:solidFill>
                <a:schemeClr val="dk1"/>
              </a:solidFill>
              <a:latin typeface="Calibri"/>
              <a:ea typeface="Calibri"/>
              <a:cs typeface="Calibri"/>
              <a:sym typeface="Calibri"/>
            </a:endParaRPr>
          </a:p>
        </p:txBody>
      </p:sp>
      <p:sp>
        <p:nvSpPr>
          <p:cNvPr id="222" name="Google Shape;222;p10"/>
          <p:cNvSpPr/>
          <p:nvPr/>
        </p:nvSpPr>
        <p:spPr>
          <a:xfrm>
            <a:off x="837724" y="2676644"/>
            <a:ext cx="7468553"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Feature engineering involves creating new features from existing data to enhance model accuracy and interpretability.</a:t>
            </a:r>
            <a:endParaRPr sz="1850">
              <a:solidFill>
                <a:schemeClr val="dk1"/>
              </a:solidFill>
              <a:latin typeface="Calibri"/>
              <a:ea typeface="Calibri"/>
              <a:cs typeface="Calibri"/>
              <a:sym typeface="Calibri"/>
            </a:endParaRPr>
          </a:p>
        </p:txBody>
      </p:sp>
      <p:sp>
        <p:nvSpPr>
          <p:cNvPr id="223" name="Google Shape;223;p10"/>
          <p:cNvSpPr/>
          <p:nvPr/>
        </p:nvSpPr>
        <p:spPr>
          <a:xfrm>
            <a:off x="837724" y="3711892"/>
            <a:ext cx="3614618" cy="2903934"/>
          </a:xfrm>
          <a:prstGeom prst="roundRect">
            <a:avLst>
              <a:gd fmla="val 12365" name="adj"/>
            </a:avLst>
          </a:prstGeom>
          <a:solidFill>
            <a:srgbClr val="00002E"/>
          </a:solidFill>
          <a:ln cap="flat" cmpd="sng" w="22850">
            <a:solidFill>
              <a:srgbClr val="F2B4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a:off x="1099899" y="3974068"/>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Tenure Categories</a:t>
            </a:r>
            <a:endParaRPr sz="2200">
              <a:solidFill>
                <a:schemeClr val="dk1"/>
              </a:solidFill>
              <a:latin typeface="Calibri"/>
              <a:ea typeface="Calibri"/>
              <a:cs typeface="Calibri"/>
              <a:sym typeface="Calibri"/>
            </a:endParaRPr>
          </a:p>
        </p:txBody>
      </p:sp>
      <p:sp>
        <p:nvSpPr>
          <p:cNvPr id="225" name="Google Shape;225;p10"/>
          <p:cNvSpPr/>
          <p:nvPr/>
        </p:nvSpPr>
        <p:spPr>
          <a:xfrm>
            <a:off x="1099899" y="4469606"/>
            <a:ext cx="3090267"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Customers are categorized based on their tenure: Less than 6 months, 6–24 months, and More than 24 months.</a:t>
            </a:r>
            <a:endParaRPr sz="1850">
              <a:solidFill>
                <a:schemeClr val="dk1"/>
              </a:solidFill>
              <a:latin typeface="Calibri"/>
              <a:ea typeface="Calibri"/>
              <a:cs typeface="Calibri"/>
              <a:sym typeface="Calibri"/>
            </a:endParaRPr>
          </a:p>
        </p:txBody>
      </p:sp>
      <p:sp>
        <p:nvSpPr>
          <p:cNvPr id="226" name="Google Shape;226;p10"/>
          <p:cNvSpPr/>
          <p:nvPr/>
        </p:nvSpPr>
        <p:spPr>
          <a:xfrm>
            <a:off x="4691658" y="3711892"/>
            <a:ext cx="3614618" cy="2903934"/>
          </a:xfrm>
          <a:prstGeom prst="roundRect">
            <a:avLst>
              <a:gd fmla="val 12365" name="adj"/>
            </a:avLst>
          </a:prstGeom>
          <a:solidFill>
            <a:srgbClr val="00002E"/>
          </a:solidFill>
          <a:ln cap="flat" cmpd="sng" w="22850">
            <a:solidFill>
              <a:srgbClr val="D742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a:off x="4953833" y="3974068"/>
            <a:ext cx="3090267" cy="70389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High-Charge Customers</a:t>
            </a:r>
            <a:endParaRPr sz="2200">
              <a:solidFill>
                <a:schemeClr val="dk1"/>
              </a:solidFill>
              <a:latin typeface="Calibri"/>
              <a:ea typeface="Calibri"/>
              <a:cs typeface="Calibri"/>
              <a:sym typeface="Calibri"/>
            </a:endParaRPr>
          </a:p>
        </p:txBody>
      </p:sp>
      <p:sp>
        <p:nvSpPr>
          <p:cNvPr id="228" name="Google Shape;228;p10"/>
          <p:cNvSpPr/>
          <p:nvPr/>
        </p:nvSpPr>
        <p:spPr>
          <a:xfrm>
            <a:off x="4953833" y="4821555"/>
            <a:ext cx="3090267"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Customers with monthly charges above $70 are identified as a high-risk segment.</a:t>
            </a:r>
            <a:endParaRPr sz="185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descr="preencoded.png" id="234" name="Google Shape;234;p11"/>
          <p:cNvPicPr preferRelativeResize="0"/>
          <p:nvPr/>
        </p:nvPicPr>
        <p:blipFill rotWithShape="1">
          <a:blip r:embed="rId3">
            <a:alphaModFix/>
          </a:blip>
          <a:srcRect b="0" l="0" r="0" t="0"/>
          <a:stretch/>
        </p:blipFill>
        <p:spPr>
          <a:xfrm>
            <a:off x="0" y="0"/>
            <a:ext cx="14630400" cy="2715458"/>
          </a:xfrm>
          <a:prstGeom prst="rect">
            <a:avLst/>
          </a:prstGeom>
          <a:noFill/>
          <a:ln>
            <a:noFill/>
          </a:ln>
        </p:spPr>
      </p:pic>
      <p:sp>
        <p:nvSpPr>
          <p:cNvPr id="235" name="Google Shape;235;p11"/>
          <p:cNvSpPr/>
          <p:nvPr/>
        </p:nvSpPr>
        <p:spPr>
          <a:xfrm>
            <a:off x="760214" y="3426381"/>
            <a:ext cx="6868597" cy="63888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000"/>
              <a:buFont typeface="Nunito SemiBold"/>
              <a:buNone/>
            </a:pPr>
            <a:r>
              <a:rPr b="1" lang="en-US" sz="4000">
                <a:solidFill>
                  <a:srgbClr val="FFFFFF"/>
                </a:solidFill>
                <a:latin typeface="Nunito SemiBold"/>
                <a:ea typeface="Nunito SemiBold"/>
                <a:cs typeface="Nunito SemiBold"/>
                <a:sym typeface="Nunito SemiBold"/>
              </a:rPr>
              <a:t>Key Findings – Demographics</a:t>
            </a:r>
            <a:endParaRPr sz="4000">
              <a:solidFill>
                <a:schemeClr val="dk1"/>
              </a:solidFill>
              <a:latin typeface="Calibri"/>
              <a:ea typeface="Calibri"/>
              <a:cs typeface="Calibri"/>
              <a:sym typeface="Calibri"/>
            </a:endParaRPr>
          </a:p>
        </p:txBody>
      </p:sp>
      <p:sp>
        <p:nvSpPr>
          <p:cNvPr id="236" name="Google Shape;236;p11"/>
          <p:cNvSpPr/>
          <p:nvPr/>
        </p:nvSpPr>
        <p:spPr>
          <a:xfrm>
            <a:off x="760214" y="4635341"/>
            <a:ext cx="488752" cy="488752"/>
          </a:xfrm>
          <a:prstGeom prst="roundRect">
            <a:avLst>
              <a:gd fmla="val 66671" name="adj"/>
            </a:avLst>
          </a:prstGeom>
          <a:solidFill>
            <a:srgbClr val="00002E"/>
          </a:solidFill>
          <a:ln cap="flat" cmpd="sng" w="22850">
            <a:solidFill>
              <a:srgbClr val="F2B4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a:off x="912614" y="4726305"/>
            <a:ext cx="183952" cy="30670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400"/>
              <a:buFont typeface="Nunito SemiBold"/>
              <a:buNone/>
            </a:pPr>
            <a:r>
              <a:rPr b="1" lang="en-US" sz="2400">
                <a:solidFill>
                  <a:srgbClr val="FFFFFF"/>
                </a:solidFill>
                <a:latin typeface="Nunito SemiBold"/>
                <a:ea typeface="Nunito SemiBold"/>
                <a:cs typeface="Nunito SemiBold"/>
                <a:sym typeface="Nunito SemiBold"/>
              </a:rPr>
              <a:t>1</a:t>
            </a:r>
            <a:endParaRPr sz="2400">
              <a:solidFill>
                <a:schemeClr val="dk1"/>
              </a:solidFill>
              <a:latin typeface="Calibri"/>
              <a:ea typeface="Calibri"/>
              <a:cs typeface="Calibri"/>
              <a:sym typeface="Calibri"/>
            </a:endParaRPr>
          </a:p>
        </p:txBody>
      </p:sp>
      <p:sp>
        <p:nvSpPr>
          <p:cNvPr id="238" name="Google Shape;238;p11"/>
          <p:cNvSpPr/>
          <p:nvPr/>
        </p:nvSpPr>
        <p:spPr>
          <a:xfrm>
            <a:off x="1466136" y="4635341"/>
            <a:ext cx="2555677"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000"/>
              <a:buFont typeface="Nunito SemiBold"/>
              <a:buNone/>
            </a:pPr>
            <a:r>
              <a:rPr b="1" lang="en-US" sz="2000">
                <a:solidFill>
                  <a:srgbClr val="FFFFFF"/>
                </a:solidFill>
                <a:latin typeface="Nunito SemiBold"/>
                <a:ea typeface="Nunito SemiBold"/>
                <a:cs typeface="Nunito SemiBold"/>
                <a:sym typeface="Nunito SemiBold"/>
              </a:rPr>
              <a:t>Age-Related Churn</a:t>
            </a:r>
            <a:endParaRPr sz="2000">
              <a:solidFill>
                <a:schemeClr val="dk1"/>
              </a:solidFill>
              <a:latin typeface="Calibri"/>
              <a:ea typeface="Calibri"/>
              <a:cs typeface="Calibri"/>
              <a:sym typeface="Calibri"/>
            </a:endParaRPr>
          </a:p>
        </p:txBody>
      </p:sp>
      <p:sp>
        <p:nvSpPr>
          <p:cNvPr id="239" name="Google Shape;239;p11"/>
          <p:cNvSpPr/>
          <p:nvPr/>
        </p:nvSpPr>
        <p:spPr>
          <a:xfrm>
            <a:off x="1466136" y="5085040"/>
            <a:ext cx="3519249" cy="1738313"/>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Our analysis reveals that customers aged 30-50 exhibit the highest churn rate, indicating a potential vulnerability within this demographic.</a:t>
            </a:r>
            <a:endParaRPr sz="1700">
              <a:solidFill>
                <a:schemeClr val="dk1"/>
              </a:solidFill>
              <a:latin typeface="Calibri"/>
              <a:ea typeface="Calibri"/>
              <a:cs typeface="Calibri"/>
              <a:sym typeface="Calibri"/>
            </a:endParaRPr>
          </a:p>
        </p:txBody>
      </p:sp>
      <p:sp>
        <p:nvSpPr>
          <p:cNvPr id="240" name="Google Shape;240;p11"/>
          <p:cNvSpPr/>
          <p:nvPr/>
        </p:nvSpPr>
        <p:spPr>
          <a:xfrm>
            <a:off x="5202555" y="4635341"/>
            <a:ext cx="488752" cy="488752"/>
          </a:xfrm>
          <a:prstGeom prst="roundRect">
            <a:avLst>
              <a:gd fmla="val 66671" name="adj"/>
            </a:avLst>
          </a:prstGeom>
          <a:solidFill>
            <a:srgbClr val="00002E"/>
          </a:solidFill>
          <a:ln cap="flat" cmpd="sng" w="22850">
            <a:solidFill>
              <a:srgbClr val="D742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a:off x="5354955" y="4726305"/>
            <a:ext cx="183952" cy="30670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400"/>
              <a:buFont typeface="Nunito SemiBold"/>
              <a:buNone/>
            </a:pPr>
            <a:r>
              <a:rPr b="1" lang="en-US" sz="2400">
                <a:solidFill>
                  <a:srgbClr val="FFFFFF"/>
                </a:solidFill>
                <a:latin typeface="Nunito SemiBold"/>
                <a:ea typeface="Nunito SemiBold"/>
                <a:cs typeface="Nunito SemiBold"/>
                <a:sym typeface="Nunito SemiBold"/>
              </a:rPr>
              <a:t>2</a:t>
            </a:r>
            <a:endParaRPr sz="2400">
              <a:solidFill>
                <a:schemeClr val="dk1"/>
              </a:solidFill>
              <a:latin typeface="Calibri"/>
              <a:ea typeface="Calibri"/>
              <a:cs typeface="Calibri"/>
              <a:sym typeface="Calibri"/>
            </a:endParaRPr>
          </a:p>
        </p:txBody>
      </p:sp>
      <p:sp>
        <p:nvSpPr>
          <p:cNvPr id="242" name="Google Shape;242;p11"/>
          <p:cNvSpPr/>
          <p:nvPr/>
        </p:nvSpPr>
        <p:spPr>
          <a:xfrm>
            <a:off x="5908477" y="4635341"/>
            <a:ext cx="2555677"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000"/>
              <a:buFont typeface="Nunito SemiBold"/>
              <a:buNone/>
            </a:pPr>
            <a:r>
              <a:rPr b="1" lang="en-US" sz="2000">
                <a:solidFill>
                  <a:srgbClr val="FFFFFF"/>
                </a:solidFill>
                <a:latin typeface="Nunito SemiBold"/>
                <a:ea typeface="Nunito SemiBold"/>
                <a:cs typeface="Nunito SemiBold"/>
                <a:sym typeface="Nunito SemiBold"/>
              </a:rPr>
              <a:t>Gender Influence</a:t>
            </a:r>
            <a:endParaRPr sz="2000">
              <a:solidFill>
                <a:schemeClr val="dk1"/>
              </a:solidFill>
              <a:latin typeface="Calibri"/>
              <a:ea typeface="Calibri"/>
              <a:cs typeface="Calibri"/>
              <a:sym typeface="Calibri"/>
            </a:endParaRPr>
          </a:p>
        </p:txBody>
      </p:sp>
      <p:sp>
        <p:nvSpPr>
          <p:cNvPr id="243" name="Google Shape;243;p11"/>
          <p:cNvSpPr/>
          <p:nvPr/>
        </p:nvSpPr>
        <p:spPr>
          <a:xfrm>
            <a:off x="5908477" y="5085040"/>
            <a:ext cx="3519249" cy="2085975"/>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While the overall churn rate is relatively similar across genders, females demonstrate a slightly higher churn tendency, suggesting a need to address specific needs and preferences.</a:t>
            </a:r>
            <a:endParaRPr sz="1700">
              <a:solidFill>
                <a:schemeClr val="dk1"/>
              </a:solidFill>
              <a:latin typeface="Calibri"/>
              <a:ea typeface="Calibri"/>
              <a:cs typeface="Calibri"/>
              <a:sym typeface="Calibri"/>
            </a:endParaRPr>
          </a:p>
        </p:txBody>
      </p:sp>
      <p:sp>
        <p:nvSpPr>
          <p:cNvPr id="244" name="Google Shape;244;p11"/>
          <p:cNvSpPr/>
          <p:nvPr/>
        </p:nvSpPr>
        <p:spPr>
          <a:xfrm>
            <a:off x="9644896" y="4635341"/>
            <a:ext cx="488752" cy="488752"/>
          </a:xfrm>
          <a:prstGeom prst="roundRect">
            <a:avLst>
              <a:gd fmla="val 66671" name="adj"/>
            </a:avLst>
          </a:prstGeom>
          <a:solidFill>
            <a:srgbClr val="00002E"/>
          </a:solidFill>
          <a:ln cap="flat" cmpd="sng" w="22850">
            <a:solidFill>
              <a:srgbClr val="DD78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a:off x="9797296" y="4726305"/>
            <a:ext cx="183952" cy="30670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400"/>
              <a:buFont typeface="Nunito SemiBold"/>
              <a:buNone/>
            </a:pPr>
            <a:r>
              <a:rPr b="1" lang="en-US" sz="2400">
                <a:solidFill>
                  <a:srgbClr val="FFFFFF"/>
                </a:solidFill>
                <a:latin typeface="Nunito SemiBold"/>
                <a:ea typeface="Nunito SemiBold"/>
                <a:cs typeface="Nunito SemiBold"/>
                <a:sym typeface="Nunito SemiBold"/>
              </a:rPr>
              <a:t>3</a:t>
            </a:r>
            <a:endParaRPr sz="2400">
              <a:solidFill>
                <a:schemeClr val="dk1"/>
              </a:solidFill>
              <a:latin typeface="Calibri"/>
              <a:ea typeface="Calibri"/>
              <a:cs typeface="Calibri"/>
              <a:sym typeface="Calibri"/>
            </a:endParaRPr>
          </a:p>
        </p:txBody>
      </p:sp>
      <p:sp>
        <p:nvSpPr>
          <p:cNvPr id="246" name="Google Shape;246;p11"/>
          <p:cNvSpPr/>
          <p:nvPr/>
        </p:nvSpPr>
        <p:spPr>
          <a:xfrm>
            <a:off x="10350818" y="4635341"/>
            <a:ext cx="3267313"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000"/>
              <a:buFont typeface="Nunito SemiBold"/>
              <a:buNone/>
            </a:pPr>
            <a:r>
              <a:rPr b="1" lang="en-US" sz="2000">
                <a:solidFill>
                  <a:srgbClr val="FFFFFF"/>
                </a:solidFill>
                <a:latin typeface="Nunito SemiBold"/>
                <a:ea typeface="Nunito SemiBold"/>
                <a:cs typeface="Nunito SemiBold"/>
                <a:sym typeface="Nunito SemiBold"/>
              </a:rPr>
              <a:t>Strategic Recommendations</a:t>
            </a:r>
            <a:endParaRPr sz="2000">
              <a:solidFill>
                <a:schemeClr val="dk1"/>
              </a:solidFill>
              <a:latin typeface="Calibri"/>
              <a:ea typeface="Calibri"/>
              <a:cs typeface="Calibri"/>
              <a:sym typeface="Calibri"/>
            </a:endParaRPr>
          </a:p>
        </p:txBody>
      </p:sp>
      <p:sp>
        <p:nvSpPr>
          <p:cNvPr id="247" name="Google Shape;247;p11"/>
          <p:cNvSpPr/>
          <p:nvPr/>
        </p:nvSpPr>
        <p:spPr>
          <a:xfrm>
            <a:off x="10350818" y="5085040"/>
            <a:ext cx="3519249" cy="2433638"/>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Tailoring retention strategies to age-specific preferences and addressing gender-specific needs through personalized communications and targeted offers can significantly reduce churn within these demographics.</a:t>
            </a:r>
            <a:endParaRPr sz="1700">
              <a:solidFill>
                <a:schemeClr val="dk1"/>
              </a:solidFill>
              <a:latin typeface="Calibri"/>
              <a:ea typeface="Calibri"/>
              <a:cs typeface="Calibri"/>
              <a:sym typeface="Calibri"/>
            </a:endParaRPr>
          </a:p>
        </p:txBody>
      </p:sp>
      <p:sp>
        <p:nvSpPr>
          <p:cNvPr id="248" name="Google Shape;248;p11"/>
          <p:cNvSpPr/>
          <p:nvPr/>
        </p:nvSpPr>
        <p:spPr>
          <a:xfrm>
            <a:off x="12553244" y="7602327"/>
            <a:ext cx="2077156" cy="598311"/>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2"/>
          <p:cNvSpPr/>
          <p:nvPr/>
        </p:nvSpPr>
        <p:spPr>
          <a:xfrm>
            <a:off x="837724" y="1911191"/>
            <a:ext cx="7704177"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Nunito SemiBold"/>
              <a:buNone/>
            </a:pPr>
            <a:r>
              <a:rPr b="1" lang="en-US" sz="4400">
                <a:solidFill>
                  <a:srgbClr val="FFFFFF"/>
                </a:solidFill>
                <a:latin typeface="Nunito SemiBold"/>
                <a:ea typeface="Nunito SemiBold"/>
                <a:cs typeface="Nunito SemiBold"/>
                <a:sym typeface="Nunito SemiBold"/>
              </a:rPr>
              <a:t>Key Findings – Contract Types</a:t>
            </a:r>
            <a:endParaRPr sz="4400">
              <a:solidFill>
                <a:schemeClr val="dk1"/>
              </a:solidFill>
              <a:latin typeface="Calibri"/>
              <a:ea typeface="Calibri"/>
              <a:cs typeface="Calibri"/>
              <a:sym typeface="Calibri"/>
            </a:endParaRPr>
          </a:p>
        </p:txBody>
      </p:sp>
      <p:sp>
        <p:nvSpPr>
          <p:cNvPr id="255" name="Google Shape;255;p12"/>
          <p:cNvSpPr/>
          <p:nvPr/>
        </p:nvSpPr>
        <p:spPr>
          <a:xfrm>
            <a:off x="837724" y="321349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Monthly Contracts</a:t>
            </a:r>
            <a:endParaRPr sz="2200">
              <a:solidFill>
                <a:schemeClr val="dk1"/>
              </a:solidFill>
              <a:latin typeface="Calibri"/>
              <a:ea typeface="Calibri"/>
              <a:cs typeface="Calibri"/>
              <a:sym typeface="Calibri"/>
            </a:endParaRPr>
          </a:p>
        </p:txBody>
      </p:sp>
      <p:sp>
        <p:nvSpPr>
          <p:cNvPr id="256" name="Google Shape;256;p12"/>
          <p:cNvSpPr/>
          <p:nvPr/>
        </p:nvSpPr>
        <p:spPr>
          <a:xfrm>
            <a:off x="837724" y="3804761"/>
            <a:ext cx="3928586"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Our data shows a considerably higher churn rate of 42% among customers with monthly contracts, indicating a lack of commitment and higher propensity to switch providers.</a:t>
            </a:r>
            <a:endParaRPr sz="1850">
              <a:solidFill>
                <a:schemeClr val="dk1"/>
              </a:solidFill>
              <a:latin typeface="Calibri"/>
              <a:ea typeface="Calibri"/>
              <a:cs typeface="Calibri"/>
              <a:sym typeface="Calibri"/>
            </a:endParaRPr>
          </a:p>
        </p:txBody>
      </p:sp>
      <p:sp>
        <p:nvSpPr>
          <p:cNvPr id="257" name="Google Shape;257;p12"/>
          <p:cNvSpPr/>
          <p:nvPr/>
        </p:nvSpPr>
        <p:spPr>
          <a:xfrm>
            <a:off x="5357813" y="3213497"/>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Yearly Contracts</a:t>
            </a:r>
            <a:endParaRPr sz="2200">
              <a:solidFill>
                <a:schemeClr val="dk1"/>
              </a:solidFill>
              <a:latin typeface="Calibri"/>
              <a:ea typeface="Calibri"/>
              <a:cs typeface="Calibri"/>
              <a:sym typeface="Calibri"/>
            </a:endParaRPr>
          </a:p>
        </p:txBody>
      </p:sp>
      <p:sp>
        <p:nvSpPr>
          <p:cNvPr id="258" name="Google Shape;258;p12"/>
          <p:cNvSpPr/>
          <p:nvPr/>
        </p:nvSpPr>
        <p:spPr>
          <a:xfrm>
            <a:off x="5357813" y="3804761"/>
            <a:ext cx="3928586"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Yearly contracts demonstrate a significantly lower churn rate of 11%, highlighting the importance of longer-term commitments in customer retention.</a:t>
            </a:r>
            <a:endParaRPr sz="1850">
              <a:solidFill>
                <a:schemeClr val="dk1"/>
              </a:solidFill>
              <a:latin typeface="Calibri"/>
              <a:ea typeface="Calibri"/>
              <a:cs typeface="Calibri"/>
              <a:sym typeface="Calibri"/>
            </a:endParaRPr>
          </a:p>
        </p:txBody>
      </p:sp>
      <p:sp>
        <p:nvSpPr>
          <p:cNvPr id="259" name="Google Shape;259;p12"/>
          <p:cNvSpPr/>
          <p:nvPr/>
        </p:nvSpPr>
        <p:spPr>
          <a:xfrm>
            <a:off x="9877901" y="3213497"/>
            <a:ext cx="3600807"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Strategic Recommendations</a:t>
            </a:r>
            <a:endParaRPr sz="2200">
              <a:solidFill>
                <a:schemeClr val="dk1"/>
              </a:solidFill>
              <a:latin typeface="Calibri"/>
              <a:ea typeface="Calibri"/>
              <a:cs typeface="Calibri"/>
              <a:sym typeface="Calibri"/>
            </a:endParaRPr>
          </a:p>
        </p:txBody>
      </p:sp>
      <p:sp>
        <p:nvSpPr>
          <p:cNvPr id="260" name="Google Shape;260;p12"/>
          <p:cNvSpPr/>
          <p:nvPr/>
        </p:nvSpPr>
        <p:spPr>
          <a:xfrm>
            <a:off x="9877901" y="3804761"/>
            <a:ext cx="3928586" cy="229814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Incentivize customers to switch to longer-term contracts by offering attractive discounts, bundled services, or exclusive benefits. This shift towards longer commitments can significantly reduce churn over time.</a:t>
            </a:r>
            <a:endParaRPr sz="1850">
              <a:solidFill>
                <a:schemeClr val="dk1"/>
              </a:solidFill>
              <a:latin typeface="Calibri"/>
              <a:ea typeface="Calibri"/>
              <a:cs typeface="Calibri"/>
              <a:sym typeface="Calibri"/>
            </a:endParaRPr>
          </a:p>
        </p:txBody>
      </p:sp>
      <p:sp>
        <p:nvSpPr>
          <p:cNvPr id="261" name="Google Shape;261;p12"/>
          <p:cNvSpPr/>
          <p:nvPr/>
        </p:nvSpPr>
        <p:spPr>
          <a:xfrm>
            <a:off x="12553244" y="7602327"/>
            <a:ext cx="2077156" cy="598311"/>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preencoded.png" id="267" name="Google Shape;267;p13"/>
          <p:cNvPicPr preferRelativeResize="0"/>
          <p:nvPr/>
        </p:nvPicPr>
        <p:blipFill rotWithShape="1">
          <a:blip r:embed="rId3">
            <a:alphaModFix/>
          </a:blip>
          <a:srcRect b="0" l="0" r="0" t="0"/>
          <a:stretch/>
        </p:blipFill>
        <p:spPr>
          <a:xfrm>
            <a:off x="0" y="0"/>
            <a:ext cx="14630400" cy="2834759"/>
          </a:xfrm>
          <a:prstGeom prst="rect">
            <a:avLst/>
          </a:prstGeom>
          <a:noFill/>
          <a:ln>
            <a:noFill/>
          </a:ln>
        </p:spPr>
      </p:pic>
      <p:sp>
        <p:nvSpPr>
          <p:cNvPr id="268" name="Google Shape;268;p13"/>
          <p:cNvSpPr/>
          <p:nvPr/>
        </p:nvSpPr>
        <p:spPr>
          <a:xfrm>
            <a:off x="793671" y="3458408"/>
            <a:ext cx="7111841" cy="6669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200"/>
              <a:buFont typeface="Nunito SemiBold"/>
              <a:buNone/>
            </a:pPr>
            <a:r>
              <a:rPr b="1" lang="en-US" sz="4200">
                <a:solidFill>
                  <a:srgbClr val="FFFFFF"/>
                </a:solidFill>
                <a:latin typeface="Nunito SemiBold"/>
                <a:ea typeface="Nunito SemiBold"/>
                <a:cs typeface="Nunito SemiBold"/>
                <a:sym typeface="Nunito SemiBold"/>
              </a:rPr>
              <a:t>Key Findings – Service Usage</a:t>
            </a:r>
            <a:endParaRPr sz="4200">
              <a:solidFill>
                <a:schemeClr val="dk1"/>
              </a:solidFill>
              <a:latin typeface="Calibri"/>
              <a:ea typeface="Calibri"/>
              <a:cs typeface="Calibri"/>
              <a:sym typeface="Calibri"/>
            </a:endParaRPr>
          </a:p>
        </p:txBody>
      </p:sp>
      <p:sp>
        <p:nvSpPr>
          <p:cNvPr id="269" name="Google Shape;269;p13"/>
          <p:cNvSpPr/>
          <p:nvPr/>
        </p:nvSpPr>
        <p:spPr>
          <a:xfrm>
            <a:off x="793671" y="4465558"/>
            <a:ext cx="4196596" cy="3145988"/>
          </a:xfrm>
          <a:prstGeom prst="roundRect">
            <a:avLst>
              <a:gd fmla="val 10813" name="adj"/>
            </a:avLst>
          </a:prstGeom>
          <a:solidFill>
            <a:srgbClr val="00002E"/>
          </a:solidFill>
          <a:ln cap="flat" cmpd="sng" w="22850">
            <a:solidFill>
              <a:srgbClr val="F2B4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1043226" y="4715113"/>
            <a:ext cx="2667953" cy="33349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FFFFF"/>
              </a:buClr>
              <a:buSzPts val="2100"/>
              <a:buFont typeface="Nunito SemiBold"/>
              <a:buNone/>
            </a:pPr>
            <a:r>
              <a:rPr b="1" lang="en-US" sz="2100">
                <a:solidFill>
                  <a:srgbClr val="FFFFFF"/>
                </a:solidFill>
                <a:latin typeface="Nunito SemiBold"/>
                <a:ea typeface="Nunito SemiBold"/>
                <a:cs typeface="Nunito SemiBold"/>
                <a:sym typeface="Nunito SemiBold"/>
              </a:rPr>
              <a:t>Streaming Services</a:t>
            </a:r>
            <a:endParaRPr sz="2100">
              <a:solidFill>
                <a:schemeClr val="dk1"/>
              </a:solidFill>
              <a:latin typeface="Calibri"/>
              <a:ea typeface="Calibri"/>
              <a:cs typeface="Calibri"/>
              <a:sym typeface="Calibri"/>
            </a:endParaRPr>
          </a:p>
        </p:txBody>
      </p:sp>
      <p:sp>
        <p:nvSpPr>
          <p:cNvPr id="271" name="Google Shape;271;p13"/>
          <p:cNvSpPr/>
          <p:nvPr/>
        </p:nvSpPr>
        <p:spPr>
          <a:xfrm>
            <a:off x="1043226" y="5184577"/>
            <a:ext cx="3697486"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PT Sans"/>
              <a:buNone/>
            </a:pPr>
            <a:r>
              <a:rPr lang="en-US" sz="1750">
                <a:solidFill>
                  <a:srgbClr val="FFFFFF"/>
                </a:solidFill>
                <a:latin typeface="PT Sans"/>
                <a:ea typeface="PT Sans"/>
                <a:cs typeface="PT Sans"/>
                <a:sym typeface="PT Sans"/>
              </a:rPr>
              <a:t>Streaming services alone exhibit a relatively high churn rate of 32%, indicating a need to enhance their value proposition or bundle them with other services.</a:t>
            </a:r>
            <a:endParaRPr sz="1750">
              <a:solidFill>
                <a:schemeClr val="dk1"/>
              </a:solidFill>
              <a:latin typeface="Calibri"/>
              <a:ea typeface="Calibri"/>
              <a:cs typeface="Calibri"/>
              <a:sym typeface="Calibri"/>
            </a:endParaRPr>
          </a:p>
        </p:txBody>
      </p:sp>
      <p:sp>
        <p:nvSpPr>
          <p:cNvPr id="272" name="Google Shape;272;p13"/>
          <p:cNvSpPr/>
          <p:nvPr/>
        </p:nvSpPr>
        <p:spPr>
          <a:xfrm>
            <a:off x="5216962" y="4465558"/>
            <a:ext cx="4196596" cy="3145988"/>
          </a:xfrm>
          <a:prstGeom prst="roundRect">
            <a:avLst>
              <a:gd fmla="val 10813" name="adj"/>
            </a:avLst>
          </a:prstGeom>
          <a:solidFill>
            <a:srgbClr val="00002E"/>
          </a:solidFill>
          <a:ln cap="flat" cmpd="sng" w="22850">
            <a:solidFill>
              <a:srgbClr val="D742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5466517" y="4715113"/>
            <a:ext cx="2667953" cy="33349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FFFFF"/>
              </a:buClr>
              <a:buSzPts val="2100"/>
              <a:buFont typeface="Nunito SemiBold"/>
              <a:buNone/>
            </a:pPr>
            <a:r>
              <a:rPr b="1" lang="en-US" sz="2100">
                <a:solidFill>
                  <a:srgbClr val="FFFFFF"/>
                </a:solidFill>
                <a:latin typeface="Nunito SemiBold"/>
                <a:ea typeface="Nunito SemiBold"/>
                <a:cs typeface="Nunito SemiBold"/>
                <a:sym typeface="Nunito SemiBold"/>
              </a:rPr>
              <a:t>Bundled Services</a:t>
            </a:r>
            <a:endParaRPr sz="2100">
              <a:solidFill>
                <a:schemeClr val="dk1"/>
              </a:solidFill>
              <a:latin typeface="Calibri"/>
              <a:ea typeface="Calibri"/>
              <a:cs typeface="Calibri"/>
              <a:sym typeface="Calibri"/>
            </a:endParaRPr>
          </a:p>
        </p:txBody>
      </p:sp>
      <p:sp>
        <p:nvSpPr>
          <p:cNvPr id="274" name="Google Shape;274;p13"/>
          <p:cNvSpPr/>
          <p:nvPr/>
        </p:nvSpPr>
        <p:spPr>
          <a:xfrm>
            <a:off x="5466517" y="5184577"/>
            <a:ext cx="3697486"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PT Sans"/>
              <a:buNone/>
            </a:pPr>
            <a:r>
              <a:rPr lang="en-US" sz="1750">
                <a:solidFill>
                  <a:srgbClr val="FFFFFF"/>
                </a:solidFill>
                <a:latin typeface="PT Sans"/>
                <a:ea typeface="PT Sans"/>
                <a:cs typeface="PT Sans"/>
                <a:sym typeface="PT Sans"/>
              </a:rPr>
              <a:t>Customers who opt for bundled services, including security and backup, have a significantly lower churn rate of 19%, demonstrating the effectiveness of offering value-added packages.</a:t>
            </a:r>
            <a:endParaRPr sz="1750">
              <a:solidFill>
                <a:schemeClr val="dk1"/>
              </a:solidFill>
              <a:latin typeface="Calibri"/>
              <a:ea typeface="Calibri"/>
              <a:cs typeface="Calibri"/>
              <a:sym typeface="Calibri"/>
            </a:endParaRPr>
          </a:p>
        </p:txBody>
      </p:sp>
      <p:sp>
        <p:nvSpPr>
          <p:cNvPr id="275" name="Google Shape;275;p13"/>
          <p:cNvSpPr/>
          <p:nvPr/>
        </p:nvSpPr>
        <p:spPr>
          <a:xfrm>
            <a:off x="9640252" y="4465558"/>
            <a:ext cx="4196596" cy="3145988"/>
          </a:xfrm>
          <a:prstGeom prst="roundRect">
            <a:avLst>
              <a:gd fmla="val 10813" name="adj"/>
            </a:avLst>
          </a:prstGeom>
          <a:solidFill>
            <a:srgbClr val="00002E"/>
          </a:solidFill>
          <a:ln cap="flat" cmpd="sng" w="22850">
            <a:solidFill>
              <a:srgbClr val="DD78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a:off x="9889808" y="4715113"/>
            <a:ext cx="3411974" cy="333494"/>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FFFFF"/>
              </a:buClr>
              <a:buSzPts val="2100"/>
              <a:buFont typeface="Nunito SemiBold"/>
              <a:buNone/>
            </a:pPr>
            <a:r>
              <a:rPr b="1" lang="en-US" sz="2100">
                <a:solidFill>
                  <a:srgbClr val="FFFFFF"/>
                </a:solidFill>
                <a:latin typeface="Nunito SemiBold"/>
                <a:ea typeface="Nunito SemiBold"/>
                <a:cs typeface="Nunito SemiBold"/>
                <a:sym typeface="Nunito SemiBold"/>
              </a:rPr>
              <a:t>Strategic Recommendations</a:t>
            </a:r>
            <a:endParaRPr sz="2100">
              <a:solidFill>
                <a:schemeClr val="dk1"/>
              </a:solidFill>
              <a:latin typeface="Calibri"/>
              <a:ea typeface="Calibri"/>
              <a:cs typeface="Calibri"/>
              <a:sym typeface="Calibri"/>
            </a:endParaRPr>
          </a:p>
        </p:txBody>
      </p:sp>
      <p:sp>
        <p:nvSpPr>
          <p:cNvPr id="277" name="Google Shape;277;p13"/>
          <p:cNvSpPr/>
          <p:nvPr/>
        </p:nvSpPr>
        <p:spPr>
          <a:xfrm>
            <a:off x="9889808" y="5184577"/>
            <a:ext cx="3697486"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FFFFFF"/>
              </a:buClr>
              <a:buSzPts val="1750"/>
              <a:buFont typeface="PT Sans"/>
              <a:buNone/>
            </a:pPr>
            <a:r>
              <a:rPr lang="en-US" sz="1750">
                <a:solidFill>
                  <a:srgbClr val="FFFFFF"/>
                </a:solidFill>
                <a:latin typeface="PT Sans"/>
                <a:ea typeface="PT Sans"/>
                <a:cs typeface="PT Sans"/>
                <a:sym typeface="PT Sans"/>
              </a:rPr>
              <a:t>Promote bundled services to reduce churn risks by providing a greater sense of value and incentivizing customers to choose comprehensive service packages.</a:t>
            </a:r>
            <a:endParaRPr sz="1750">
              <a:solidFill>
                <a:schemeClr val="dk1"/>
              </a:solidFill>
              <a:latin typeface="Calibri"/>
              <a:ea typeface="Calibri"/>
              <a:cs typeface="Calibri"/>
              <a:sym typeface="Calibri"/>
            </a:endParaRPr>
          </a:p>
        </p:txBody>
      </p:sp>
      <p:sp>
        <p:nvSpPr>
          <p:cNvPr id="278" name="Google Shape;278;p13"/>
          <p:cNvSpPr/>
          <p:nvPr/>
        </p:nvSpPr>
        <p:spPr>
          <a:xfrm>
            <a:off x="12553244" y="7718109"/>
            <a:ext cx="2077156" cy="482529"/>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descr="preencoded.png" id="284" name="Google Shape;284;p14"/>
          <p:cNvPicPr preferRelativeResize="0"/>
          <p:nvPr/>
        </p:nvPicPr>
        <p:blipFill rotWithShape="1">
          <a:blip r:embed="rId3">
            <a:alphaModFix/>
          </a:blip>
          <a:srcRect b="0" l="0" r="0" t="0"/>
          <a:stretch/>
        </p:blipFill>
        <p:spPr>
          <a:xfrm>
            <a:off x="0" y="0"/>
            <a:ext cx="14630400" cy="2750225"/>
          </a:xfrm>
          <a:prstGeom prst="rect">
            <a:avLst/>
          </a:prstGeom>
          <a:noFill/>
          <a:ln>
            <a:noFill/>
          </a:ln>
        </p:spPr>
      </p:pic>
      <p:sp>
        <p:nvSpPr>
          <p:cNvPr id="285" name="Google Shape;285;p14"/>
          <p:cNvSpPr/>
          <p:nvPr/>
        </p:nvSpPr>
        <p:spPr>
          <a:xfrm>
            <a:off x="769977" y="3530798"/>
            <a:ext cx="7641074" cy="647105"/>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FFFFFF"/>
              </a:buClr>
              <a:buSzPts val="4050"/>
              <a:buFont typeface="Nunito SemiBold"/>
              <a:buNone/>
            </a:pPr>
            <a:r>
              <a:rPr b="1" lang="en-US" sz="4050">
                <a:solidFill>
                  <a:srgbClr val="FFFFFF"/>
                </a:solidFill>
                <a:latin typeface="Nunito SemiBold"/>
                <a:ea typeface="Nunito SemiBold"/>
                <a:cs typeface="Nunito SemiBold"/>
                <a:sym typeface="Nunito SemiBold"/>
              </a:rPr>
              <a:t>Key Findings – Charges Analysis</a:t>
            </a:r>
            <a:endParaRPr sz="4050">
              <a:solidFill>
                <a:schemeClr val="dk1"/>
              </a:solidFill>
              <a:latin typeface="Calibri"/>
              <a:ea typeface="Calibri"/>
              <a:cs typeface="Calibri"/>
              <a:sym typeface="Calibri"/>
            </a:endParaRPr>
          </a:p>
        </p:txBody>
      </p:sp>
      <p:pic>
        <p:nvPicPr>
          <p:cNvPr descr="preencoded.png" id="286" name="Google Shape;286;p14"/>
          <p:cNvPicPr preferRelativeResize="0"/>
          <p:nvPr/>
        </p:nvPicPr>
        <p:blipFill rotWithShape="1">
          <a:blip r:embed="rId4">
            <a:alphaModFix/>
          </a:blip>
          <a:srcRect b="0" l="0" r="0" t="0"/>
          <a:stretch/>
        </p:blipFill>
        <p:spPr>
          <a:xfrm>
            <a:off x="769977" y="4507825"/>
            <a:ext cx="6545223" cy="879991"/>
          </a:xfrm>
          <a:prstGeom prst="rect">
            <a:avLst/>
          </a:prstGeom>
          <a:noFill/>
          <a:ln>
            <a:noFill/>
          </a:ln>
        </p:spPr>
      </p:pic>
      <p:sp>
        <p:nvSpPr>
          <p:cNvPr id="287" name="Google Shape;287;p14"/>
          <p:cNvSpPr/>
          <p:nvPr/>
        </p:nvSpPr>
        <p:spPr>
          <a:xfrm>
            <a:off x="989886" y="5717738"/>
            <a:ext cx="2651641" cy="32349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000"/>
              <a:buFont typeface="Nunito SemiBold"/>
              <a:buNone/>
            </a:pPr>
            <a:r>
              <a:rPr b="1" lang="en-US" sz="2000">
                <a:solidFill>
                  <a:srgbClr val="FFFFFF"/>
                </a:solidFill>
                <a:latin typeface="Nunito SemiBold"/>
                <a:ea typeface="Nunito SemiBold"/>
                <a:cs typeface="Nunito SemiBold"/>
                <a:sym typeface="Nunito SemiBold"/>
              </a:rPr>
              <a:t>High Monthly Charges</a:t>
            </a:r>
            <a:endParaRPr sz="2000">
              <a:solidFill>
                <a:schemeClr val="dk1"/>
              </a:solidFill>
              <a:latin typeface="Calibri"/>
              <a:ea typeface="Calibri"/>
              <a:cs typeface="Calibri"/>
              <a:sym typeface="Calibri"/>
            </a:endParaRPr>
          </a:p>
        </p:txBody>
      </p:sp>
      <p:sp>
        <p:nvSpPr>
          <p:cNvPr id="288" name="Google Shape;288;p14"/>
          <p:cNvSpPr/>
          <p:nvPr/>
        </p:nvSpPr>
        <p:spPr>
          <a:xfrm>
            <a:off x="989886" y="6173153"/>
            <a:ext cx="6105406" cy="1055846"/>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Customers with monthly charges exceeding $70 demonstrate a high churn rate of 35%, indicating that price sensitivity plays a significant role in customer retention.</a:t>
            </a:r>
            <a:endParaRPr sz="1700">
              <a:solidFill>
                <a:schemeClr val="dk1"/>
              </a:solidFill>
              <a:latin typeface="Calibri"/>
              <a:ea typeface="Calibri"/>
              <a:cs typeface="Calibri"/>
              <a:sym typeface="Calibri"/>
            </a:endParaRPr>
          </a:p>
        </p:txBody>
      </p:sp>
      <p:pic>
        <p:nvPicPr>
          <p:cNvPr descr="preencoded.png" id="289" name="Google Shape;289;p14"/>
          <p:cNvPicPr preferRelativeResize="0"/>
          <p:nvPr/>
        </p:nvPicPr>
        <p:blipFill rotWithShape="1">
          <a:blip r:embed="rId5">
            <a:alphaModFix/>
          </a:blip>
          <a:srcRect b="0" l="0" r="0" t="0"/>
          <a:stretch/>
        </p:blipFill>
        <p:spPr>
          <a:xfrm>
            <a:off x="7315200" y="4507825"/>
            <a:ext cx="6545223" cy="879991"/>
          </a:xfrm>
          <a:prstGeom prst="rect">
            <a:avLst/>
          </a:prstGeom>
          <a:noFill/>
          <a:ln>
            <a:noFill/>
          </a:ln>
        </p:spPr>
      </p:pic>
      <p:sp>
        <p:nvSpPr>
          <p:cNvPr id="290" name="Google Shape;290;p14"/>
          <p:cNvSpPr/>
          <p:nvPr/>
        </p:nvSpPr>
        <p:spPr>
          <a:xfrm>
            <a:off x="7535108" y="5717738"/>
            <a:ext cx="3311366" cy="32349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000"/>
              <a:buFont typeface="Nunito SemiBold"/>
              <a:buNone/>
            </a:pPr>
            <a:r>
              <a:rPr b="1" lang="en-US" sz="2000">
                <a:solidFill>
                  <a:srgbClr val="FFFFFF"/>
                </a:solidFill>
                <a:latin typeface="Nunito SemiBold"/>
                <a:ea typeface="Nunito SemiBold"/>
                <a:cs typeface="Nunito SemiBold"/>
                <a:sym typeface="Nunito SemiBold"/>
              </a:rPr>
              <a:t>Strategic Recommendations</a:t>
            </a:r>
            <a:endParaRPr sz="2000">
              <a:solidFill>
                <a:schemeClr val="dk1"/>
              </a:solidFill>
              <a:latin typeface="Calibri"/>
              <a:ea typeface="Calibri"/>
              <a:cs typeface="Calibri"/>
              <a:sym typeface="Calibri"/>
            </a:endParaRPr>
          </a:p>
        </p:txBody>
      </p:sp>
      <p:sp>
        <p:nvSpPr>
          <p:cNvPr id="291" name="Google Shape;291;p14"/>
          <p:cNvSpPr/>
          <p:nvPr/>
        </p:nvSpPr>
        <p:spPr>
          <a:xfrm>
            <a:off x="7535108" y="6173153"/>
            <a:ext cx="6105406" cy="1055846"/>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Introduce affordable pricing tiers or discounts for high-risk customers to address their price concerns and prevent churn due to high costs.</a:t>
            </a:r>
            <a:endParaRPr sz="1700">
              <a:solidFill>
                <a:schemeClr val="dk1"/>
              </a:solidFill>
              <a:latin typeface="Calibri"/>
              <a:ea typeface="Calibri"/>
              <a:cs typeface="Calibri"/>
              <a:sym typeface="Calibri"/>
            </a:endParaRPr>
          </a:p>
        </p:txBody>
      </p:sp>
      <p:sp>
        <p:nvSpPr>
          <p:cNvPr id="292" name="Google Shape;292;p14"/>
          <p:cNvSpPr/>
          <p:nvPr/>
        </p:nvSpPr>
        <p:spPr>
          <a:xfrm>
            <a:off x="12553244" y="7718109"/>
            <a:ext cx="2077156" cy="482529"/>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descr="preencoded.png" id="298" name="Google Shape;298;p1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99" name="Google Shape;299;p15"/>
          <p:cNvSpPr/>
          <p:nvPr/>
        </p:nvSpPr>
        <p:spPr>
          <a:xfrm>
            <a:off x="6300073" y="640318"/>
            <a:ext cx="5470327" cy="683776"/>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rgbClr val="FFFFFF"/>
              </a:buClr>
              <a:buSzPts val="4300"/>
              <a:buFont typeface="Nunito SemiBold"/>
              <a:buNone/>
            </a:pPr>
            <a:r>
              <a:rPr b="1" lang="en-US" sz="4300">
                <a:solidFill>
                  <a:srgbClr val="FFFFFF"/>
                </a:solidFill>
                <a:latin typeface="Nunito SemiBold"/>
                <a:ea typeface="Nunito SemiBold"/>
                <a:cs typeface="Nunito SemiBold"/>
                <a:sym typeface="Nunito SemiBold"/>
              </a:rPr>
              <a:t>Loyalty Programs</a:t>
            </a:r>
            <a:endParaRPr sz="4300">
              <a:solidFill>
                <a:schemeClr val="dk1"/>
              </a:solidFill>
              <a:latin typeface="Calibri"/>
              <a:ea typeface="Calibri"/>
              <a:cs typeface="Calibri"/>
              <a:sym typeface="Calibri"/>
            </a:endParaRPr>
          </a:p>
        </p:txBody>
      </p:sp>
      <p:sp>
        <p:nvSpPr>
          <p:cNvPr id="300" name="Google Shape;300;p15"/>
          <p:cNvSpPr/>
          <p:nvPr/>
        </p:nvSpPr>
        <p:spPr>
          <a:xfrm>
            <a:off x="6300073" y="1672828"/>
            <a:ext cx="7516654" cy="4539139"/>
          </a:xfrm>
          <a:prstGeom prst="roundRect">
            <a:avLst>
              <a:gd fmla="val 7683"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6307693" y="1680448"/>
            <a:ext cx="7501414" cy="666036"/>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6540103" y="1827490"/>
            <a:ext cx="3282077" cy="371951"/>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FFFFFF"/>
              </a:buClr>
              <a:buSzPts val="1800"/>
              <a:buFont typeface="PT Sans"/>
              <a:buNone/>
            </a:pPr>
            <a:r>
              <a:rPr lang="en-US" sz="1800">
                <a:solidFill>
                  <a:srgbClr val="FFFFFF"/>
                </a:solidFill>
                <a:latin typeface="PT Sans"/>
                <a:ea typeface="PT Sans"/>
                <a:cs typeface="PT Sans"/>
                <a:sym typeface="PT Sans"/>
              </a:rPr>
              <a:t>Suggestion</a:t>
            </a:r>
            <a:endParaRPr sz="1800">
              <a:solidFill>
                <a:schemeClr val="dk1"/>
              </a:solidFill>
              <a:latin typeface="Calibri"/>
              <a:ea typeface="Calibri"/>
              <a:cs typeface="Calibri"/>
              <a:sym typeface="Calibri"/>
            </a:endParaRPr>
          </a:p>
        </p:txBody>
      </p:sp>
      <p:sp>
        <p:nvSpPr>
          <p:cNvPr id="303" name="Google Shape;303;p15"/>
          <p:cNvSpPr/>
          <p:nvPr/>
        </p:nvSpPr>
        <p:spPr>
          <a:xfrm>
            <a:off x="10294620" y="1827490"/>
            <a:ext cx="3282077" cy="371951"/>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FFFFFF"/>
              </a:buClr>
              <a:buSzPts val="1800"/>
              <a:buFont typeface="PT Sans"/>
              <a:buNone/>
            </a:pPr>
            <a:r>
              <a:rPr lang="en-US" sz="1800">
                <a:solidFill>
                  <a:srgbClr val="FFFFFF"/>
                </a:solidFill>
                <a:latin typeface="PT Sans"/>
                <a:ea typeface="PT Sans"/>
                <a:cs typeface="PT Sans"/>
                <a:sym typeface="PT Sans"/>
              </a:rPr>
              <a:t>Impact</a:t>
            </a:r>
            <a:endParaRPr sz="1800">
              <a:solidFill>
                <a:schemeClr val="dk1"/>
              </a:solidFill>
              <a:latin typeface="Calibri"/>
              <a:ea typeface="Calibri"/>
              <a:cs typeface="Calibri"/>
              <a:sym typeface="Calibri"/>
            </a:endParaRPr>
          </a:p>
        </p:txBody>
      </p:sp>
      <p:sp>
        <p:nvSpPr>
          <p:cNvPr id="304" name="Google Shape;304;p15"/>
          <p:cNvSpPr/>
          <p:nvPr/>
        </p:nvSpPr>
        <p:spPr>
          <a:xfrm>
            <a:off x="6307693" y="2346484"/>
            <a:ext cx="7501414" cy="1409938"/>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5"/>
          <p:cNvSpPr/>
          <p:nvPr/>
        </p:nvSpPr>
        <p:spPr>
          <a:xfrm>
            <a:off x="6540103" y="2493526"/>
            <a:ext cx="3282077" cy="743903"/>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FFFFFF"/>
              </a:buClr>
              <a:buSzPts val="1800"/>
              <a:buFont typeface="PT Sans"/>
              <a:buNone/>
            </a:pPr>
            <a:r>
              <a:rPr lang="en-US" sz="1800">
                <a:solidFill>
                  <a:srgbClr val="FFFFFF"/>
                </a:solidFill>
                <a:latin typeface="PT Sans"/>
                <a:ea typeface="PT Sans"/>
                <a:cs typeface="PT Sans"/>
                <a:sym typeface="PT Sans"/>
              </a:rPr>
              <a:t>Tiered rewards for long-term customers.</a:t>
            </a:r>
            <a:endParaRPr sz="1800">
              <a:solidFill>
                <a:schemeClr val="dk1"/>
              </a:solidFill>
              <a:latin typeface="Calibri"/>
              <a:ea typeface="Calibri"/>
              <a:cs typeface="Calibri"/>
              <a:sym typeface="Calibri"/>
            </a:endParaRPr>
          </a:p>
        </p:txBody>
      </p:sp>
      <p:sp>
        <p:nvSpPr>
          <p:cNvPr id="306" name="Google Shape;306;p15"/>
          <p:cNvSpPr/>
          <p:nvPr/>
        </p:nvSpPr>
        <p:spPr>
          <a:xfrm>
            <a:off x="10294620" y="2493526"/>
            <a:ext cx="3282077" cy="1115854"/>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FFFFFF"/>
              </a:buClr>
              <a:buSzPts val="1800"/>
              <a:buFont typeface="PT Sans"/>
              <a:buNone/>
            </a:pPr>
            <a:r>
              <a:rPr lang="en-US" sz="1800">
                <a:solidFill>
                  <a:srgbClr val="FFFFFF"/>
                </a:solidFill>
                <a:latin typeface="PT Sans"/>
                <a:ea typeface="PT Sans"/>
                <a:cs typeface="PT Sans"/>
                <a:sym typeface="PT Sans"/>
              </a:rPr>
              <a:t>Recognizes customer loyalty and incentivizes continued patronage.</a:t>
            </a:r>
            <a:endParaRPr sz="1800">
              <a:solidFill>
                <a:schemeClr val="dk1"/>
              </a:solidFill>
              <a:latin typeface="Calibri"/>
              <a:ea typeface="Calibri"/>
              <a:cs typeface="Calibri"/>
              <a:sym typeface="Calibri"/>
            </a:endParaRPr>
          </a:p>
        </p:txBody>
      </p:sp>
      <p:sp>
        <p:nvSpPr>
          <p:cNvPr id="307" name="Google Shape;307;p15"/>
          <p:cNvSpPr/>
          <p:nvPr/>
        </p:nvSpPr>
        <p:spPr>
          <a:xfrm>
            <a:off x="6307693" y="3756422"/>
            <a:ext cx="7501414" cy="1037987"/>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6540103" y="3903464"/>
            <a:ext cx="3282077" cy="743903"/>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FFFFFF"/>
              </a:buClr>
              <a:buSzPts val="1800"/>
              <a:buFont typeface="PT Sans"/>
              <a:buNone/>
            </a:pPr>
            <a:r>
              <a:rPr lang="en-US" sz="1800">
                <a:solidFill>
                  <a:srgbClr val="FFFFFF"/>
                </a:solidFill>
                <a:latin typeface="PT Sans"/>
                <a:ea typeface="PT Sans"/>
                <a:cs typeface="PT Sans"/>
                <a:sym typeface="PT Sans"/>
              </a:rPr>
              <a:t>Cashback incentives for loyal customers.</a:t>
            </a:r>
            <a:endParaRPr sz="1800">
              <a:solidFill>
                <a:schemeClr val="dk1"/>
              </a:solidFill>
              <a:latin typeface="Calibri"/>
              <a:ea typeface="Calibri"/>
              <a:cs typeface="Calibri"/>
              <a:sym typeface="Calibri"/>
            </a:endParaRPr>
          </a:p>
        </p:txBody>
      </p:sp>
      <p:sp>
        <p:nvSpPr>
          <p:cNvPr id="309" name="Google Shape;309;p15"/>
          <p:cNvSpPr/>
          <p:nvPr/>
        </p:nvSpPr>
        <p:spPr>
          <a:xfrm>
            <a:off x="10294620" y="3903464"/>
            <a:ext cx="3282077" cy="743903"/>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FFFFFF"/>
              </a:buClr>
              <a:buSzPts val="1800"/>
              <a:buFont typeface="PT Sans"/>
              <a:buNone/>
            </a:pPr>
            <a:r>
              <a:rPr lang="en-US" sz="1800">
                <a:solidFill>
                  <a:srgbClr val="FFFFFF"/>
                </a:solidFill>
                <a:latin typeface="PT Sans"/>
                <a:ea typeface="PT Sans"/>
                <a:cs typeface="PT Sans"/>
                <a:sym typeface="PT Sans"/>
              </a:rPr>
              <a:t>Provides tangible rewards and encourages repeat purchases.</a:t>
            </a:r>
            <a:endParaRPr sz="1800">
              <a:solidFill>
                <a:schemeClr val="dk1"/>
              </a:solidFill>
              <a:latin typeface="Calibri"/>
              <a:ea typeface="Calibri"/>
              <a:cs typeface="Calibri"/>
              <a:sym typeface="Calibri"/>
            </a:endParaRPr>
          </a:p>
        </p:txBody>
      </p:sp>
      <p:sp>
        <p:nvSpPr>
          <p:cNvPr id="310" name="Google Shape;310;p15"/>
          <p:cNvSpPr/>
          <p:nvPr/>
        </p:nvSpPr>
        <p:spPr>
          <a:xfrm>
            <a:off x="6307693" y="4794409"/>
            <a:ext cx="7501414" cy="1409938"/>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6540103" y="4941451"/>
            <a:ext cx="3282077" cy="1115854"/>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FFFFFF"/>
              </a:buClr>
              <a:buSzPts val="1800"/>
              <a:buFont typeface="PT Sans"/>
              <a:buNone/>
            </a:pPr>
            <a:r>
              <a:rPr lang="en-US" sz="1800">
                <a:solidFill>
                  <a:srgbClr val="FFFFFF"/>
                </a:solidFill>
                <a:latin typeface="PT Sans"/>
                <a:ea typeface="PT Sans"/>
                <a:cs typeface="PT Sans"/>
                <a:sym typeface="PT Sans"/>
              </a:rPr>
              <a:t>Exclusive benefits such as premium support or priority service.</a:t>
            </a:r>
            <a:endParaRPr sz="1800">
              <a:solidFill>
                <a:schemeClr val="dk1"/>
              </a:solidFill>
              <a:latin typeface="Calibri"/>
              <a:ea typeface="Calibri"/>
              <a:cs typeface="Calibri"/>
              <a:sym typeface="Calibri"/>
            </a:endParaRPr>
          </a:p>
        </p:txBody>
      </p:sp>
      <p:sp>
        <p:nvSpPr>
          <p:cNvPr id="312" name="Google Shape;312;p15"/>
          <p:cNvSpPr/>
          <p:nvPr/>
        </p:nvSpPr>
        <p:spPr>
          <a:xfrm>
            <a:off x="10294620" y="4941451"/>
            <a:ext cx="3282077" cy="1115854"/>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FFFFFF"/>
              </a:buClr>
              <a:buSzPts val="1800"/>
              <a:buFont typeface="PT Sans"/>
              <a:buNone/>
            </a:pPr>
            <a:r>
              <a:rPr lang="en-US" sz="1800">
                <a:solidFill>
                  <a:srgbClr val="FFFFFF"/>
                </a:solidFill>
                <a:latin typeface="PT Sans"/>
                <a:ea typeface="PT Sans"/>
                <a:cs typeface="PT Sans"/>
                <a:sym typeface="PT Sans"/>
              </a:rPr>
              <a:t>Offers personalized experiences and enhances customer satisfaction.</a:t>
            </a:r>
            <a:endParaRPr sz="1800">
              <a:solidFill>
                <a:schemeClr val="dk1"/>
              </a:solidFill>
              <a:latin typeface="Calibri"/>
              <a:ea typeface="Calibri"/>
              <a:cs typeface="Calibri"/>
              <a:sym typeface="Calibri"/>
            </a:endParaRPr>
          </a:p>
        </p:txBody>
      </p:sp>
      <p:sp>
        <p:nvSpPr>
          <p:cNvPr id="313" name="Google Shape;313;p15"/>
          <p:cNvSpPr/>
          <p:nvPr/>
        </p:nvSpPr>
        <p:spPr>
          <a:xfrm>
            <a:off x="6300073" y="6473428"/>
            <a:ext cx="7516654" cy="1115854"/>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FFFFFF"/>
              </a:buClr>
              <a:buSzPts val="1800"/>
              <a:buFont typeface="PT Sans"/>
              <a:buNone/>
            </a:pPr>
            <a:r>
              <a:rPr lang="en-US" sz="1800">
                <a:solidFill>
                  <a:srgbClr val="FFFFFF"/>
                </a:solidFill>
                <a:latin typeface="PT Sans"/>
                <a:ea typeface="PT Sans"/>
                <a:cs typeface="PT Sans"/>
                <a:sym typeface="PT Sans"/>
              </a:rPr>
              <a:t>Loyalty programs are crucial for fostering customer loyalty and reducing churn by offering tangible benefits and personalized experiences. They create a sense of value and strengthen customer relationships.</a:t>
            </a:r>
            <a:endParaRPr sz="1800">
              <a:solidFill>
                <a:schemeClr val="dk1"/>
              </a:solidFill>
              <a:latin typeface="Calibri"/>
              <a:ea typeface="Calibri"/>
              <a:cs typeface="Calibri"/>
              <a:sym typeface="Calibri"/>
            </a:endParaRPr>
          </a:p>
        </p:txBody>
      </p:sp>
      <p:sp>
        <p:nvSpPr>
          <p:cNvPr id="314" name="Google Shape;314;p15"/>
          <p:cNvSpPr/>
          <p:nvPr/>
        </p:nvSpPr>
        <p:spPr>
          <a:xfrm>
            <a:off x="12553244" y="7718109"/>
            <a:ext cx="2077156" cy="482529"/>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5"/>
          <p:cNvSpPr/>
          <p:nvPr/>
        </p:nvSpPr>
        <p:spPr>
          <a:xfrm>
            <a:off x="4370671" y="7728732"/>
            <a:ext cx="1107813" cy="328882"/>
          </a:xfrm>
          <a:prstGeom prst="rect">
            <a:avLst/>
          </a:prstGeom>
          <a:solidFill>
            <a:srgbClr val="2EC39D"/>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preencoded.png" id="321" name="Google Shape;321;p16"/>
          <p:cNvPicPr preferRelativeResize="0"/>
          <p:nvPr/>
        </p:nvPicPr>
        <p:blipFill rotWithShape="1">
          <a:blip r:embed="rId3">
            <a:alphaModFix/>
          </a:blip>
          <a:srcRect b="0" l="0" r="0" t="0"/>
          <a:stretch/>
        </p:blipFill>
        <p:spPr>
          <a:xfrm>
            <a:off x="0" y="0"/>
            <a:ext cx="14630400" cy="2769156"/>
          </a:xfrm>
          <a:prstGeom prst="rect">
            <a:avLst/>
          </a:prstGeom>
          <a:noFill/>
          <a:ln>
            <a:noFill/>
          </a:ln>
        </p:spPr>
      </p:pic>
      <p:sp>
        <p:nvSpPr>
          <p:cNvPr id="322" name="Google Shape;322;p16"/>
          <p:cNvSpPr/>
          <p:nvPr/>
        </p:nvSpPr>
        <p:spPr>
          <a:xfrm>
            <a:off x="775335" y="3379827"/>
            <a:ext cx="5212556" cy="65151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FFFFF"/>
              </a:buClr>
              <a:buSzPts val="4100"/>
              <a:buFont typeface="Nunito SemiBold"/>
              <a:buNone/>
            </a:pPr>
            <a:r>
              <a:rPr b="1" lang="en-US" sz="4100">
                <a:solidFill>
                  <a:srgbClr val="FFFFFF"/>
                </a:solidFill>
                <a:latin typeface="Nunito SemiBold"/>
                <a:ea typeface="Nunito SemiBold"/>
                <a:cs typeface="Nunito SemiBold"/>
                <a:sym typeface="Nunito SemiBold"/>
              </a:rPr>
              <a:t>Targeted Offers</a:t>
            </a:r>
            <a:endParaRPr sz="4100">
              <a:solidFill>
                <a:schemeClr val="dk1"/>
              </a:solidFill>
              <a:latin typeface="Calibri"/>
              <a:ea typeface="Calibri"/>
              <a:cs typeface="Calibri"/>
              <a:sym typeface="Calibri"/>
            </a:endParaRPr>
          </a:p>
        </p:txBody>
      </p:sp>
      <p:pic>
        <p:nvPicPr>
          <p:cNvPr descr="preencoded.png" id="323" name="Google Shape;323;p16"/>
          <p:cNvPicPr preferRelativeResize="0"/>
          <p:nvPr/>
        </p:nvPicPr>
        <p:blipFill rotWithShape="1">
          <a:blip r:embed="rId4">
            <a:alphaModFix/>
          </a:blip>
          <a:srcRect b="0" l="0" r="0" t="0"/>
          <a:stretch/>
        </p:blipFill>
        <p:spPr>
          <a:xfrm>
            <a:off x="775335" y="4363522"/>
            <a:ext cx="553760" cy="553760"/>
          </a:xfrm>
          <a:prstGeom prst="rect">
            <a:avLst/>
          </a:prstGeom>
          <a:noFill/>
          <a:ln>
            <a:noFill/>
          </a:ln>
        </p:spPr>
      </p:pic>
      <p:sp>
        <p:nvSpPr>
          <p:cNvPr id="324" name="Google Shape;324;p16"/>
          <p:cNvSpPr/>
          <p:nvPr/>
        </p:nvSpPr>
        <p:spPr>
          <a:xfrm>
            <a:off x="775335" y="5138738"/>
            <a:ext cx="2755702" cy="32575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FFFFF"/>
              </a:buClr>
              <a:buSzPts val="2050"/>
              <a:buFont typeface="Nunito SemiBold"/>
              <a:buNone/>
            </a:pPr>
            <a:r>
              <a:rPr b="1" lang="en-US" sz="2050">
                <a:solidFill>
                  <a:srgbClr val="FFFFFF"/>
                </a:solidFill>
                <a:latin typeface="Nunito SemiBold"/>
                <a:ea typeface="Nunito SemiBold"/>
                <a:cs typeface="Nunito SemiBold"/>
                <a:sym typeface="Nunito SemiBold"/>
              </a:rPr>
              <a:t>Personalized Discounts</a:t>
            </a:r>
            <a:endParaRPr sz="2050">
              <a:solidFill>
                <a:schemeClr val="dk1"/>
              </a:solidFill>
              <a:latin typeface="Calibri"/>
              <a:ea typeface="Calibri"/>
              <a:cs typeface="Calibri"/>
              <a:sym typeface="Calibri"/>
            </a:endParaRPr>
          </a:p>
        </p:txBody>
      </p:sp>
      <p:sp>
        <p:nvSpPr>
          <p:cNvPr id="325" name="Google Shape;325;p16"/>
          <p:cNvSpPr/>
          <p:nvPr/>
        </p:nvSpPr>
        <p:spPr>
          <a:xfrm>
            <a:off x="775335" y="5597366"/>
            <a:ext cx="6373773" cy="1063347"/>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Offer customized discounts to customers with high churn probability based on their individual profiles and service usage patterns.</a:t>
            </a:r>
            <a:endParaRPr sz="1700">
              <a:solidFill>
                <a:schemeClr val="dk1"/>
              </a:solidFill>
              <a:latin typeface="Calibri"/>
              <a:ea typeface="Calibri"/>
              <a:cs typeface="Calibri"/>
              <a:sym typeface="Calibri"/>
            </a:endParaRPr>
          </a:p>
        </p:txBody>
      </p:sp>
      <p:pic>
        <p:nvPicPr>
          <p:cNvPr descr="preencoded.png" id="326" name="Google Shape;326;p16"/>
          <p:cNvPicPr preferRelativeResize="0"/>
          <p:nvPr/>
        </p:nvPicPr>
        <p:blipFill rotWithShape="1">
          <a:blip r:embed="rId5">
            <a:alphaModFix/>
          </a:blip>
          <a:srcRect b="0" l="0" r="0" t="0"/>
          <a:stretch/>
        </p:blipFill>
        <p:spPr>
          <a:xfrm>
            <a:off x="7481292" y="4363522"/>
            <a:ext cx="553760" cy="553760"/>
          </a:xfrm>
          <a:prstGeom prst="rect">
            <a:avLst/>
          </a:prstGeom>
          <a:noFill/>
          <a:ln>
            <a:noFill/>
          </a:ln>
        </p:spPr>
      </p:pic>
      <p:sp>
        <p:nvSpPr>
          <p:cNvPr id="327" name="Google Shape;327;p16"/>
          <p:cNvSpPr/>
          <p:nvPr/>
        </p:nvSpPr>
        <p:spPr>
          <a:xfrm>
            <a:off x="7481292" y="5138738"/>
            <a:ext cx="2740343" cy="32575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FFFFF"/>
              </a:buClr>
              <a:buSzPts val="2050"/>
              <a:buFont typeface="Nunito SemiBold"/>
              <a:buNone/>
            </a:pPr>
            <a:r>
              <a:rPr b="1" lang="en-US" sz="2050">
                <a:solidFill>
                  <a:srgbClr val="FFFFFF"/>
                </a:solidFill>
                <a:latin typeface="Nunito SemiBold"/>
                <a:ea typeface="Nunito SemiBold"/>
                <a:cs typeface="Nunito SemiBold"/>
                <a:sym typeface="Nunito SemiBold"/>
              </a:rPr>
              <a:t>Bundled Service Offers</a:t>
            </a:r>
            <a:endParaRPr sz="2050">
              <a:solidFill>
                <a:schemeClr val="dk1"/>
              </a:solidFill>
              <a:latin typeface="Calibri"/>
              <a:ea typeface="Calibri"/>
              <a:cs typeface="Calibri"/>
              <a:sym typeface="Calibri"/>
            </a:endParaRPr>
          </a:p>
        </p:txBody>
      </p:sp>
      <p:sp>
        <p:nvSpPr>
          <p:cNvPr id="328" name="Google Shape;328;p16"/>
          <p:cNvSpPr/>
          <p:nvPr/>
        </p:nvSpPr>
        <p:spPr>
          <a:xfrm>
            <a:off x="7481292" y="5597366"/>
            <a:ext cx="6373773" cy="1063347"/>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Promote bundles based on usage patterns, such as combining streaming services with security and backup, to enhance value and reduce churn risks.</a:t>
            </a:r>
            <a:endParaRPr sz="1700">
              <a:solidFill>
                <a:schemeClr val="dk1"/>
              </a:solidFill>
              <a:latin typeface="Calibri"/>
              <a:ea typeface="Calibri"/>
              <a:cs typeface="Calibri"/>
              <a:sym typeface="Calibri"/>
            </a:endParaRPr>
          </a:p>
        </p:txBody>
      </p:sp>
      <p:sp>
        <p:nvSpPr>
          <p:cNvPr id="329" name="Google Shape;329;p16"/>
          <p:cNvSpPr/>
          <p:nvPr/>
        </p:nvSpPr>
        <p:spPr>
          <a:xfrm>
            <a:off x="775335" y="6909911"/>
            <a:ext cx="13079730" cy="708898"/>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Targeted offers personalized to individual customer needs and preferences can effectively reduce churn by addressing specific pain points and incentivizing continued service usage.</a:t>
            </a:r>
            <a:endParaRPr sz="1700">
              <a:solidFill>
                <a:schemeClr val="dk1"/>
              </a:solidFill>
              <a:latin typeface="Calibri"/>
              <a:ea typeface="Calibri"/>
              <a:cs typeface="Calibri"/>
              <a:sym typeface="Calibri"/>
            </a:endParaRPr>
          </a:p>
        </p:txBody>
      </p:sp>
      <p:sp>
        <p:nvSpPr>
          <p:cNvPr id="330" name="Google Shape;330;p16"/>
          <p:cNvSpPr/>
          <p:nvPr/>
        </p:nvSpPr>
        <p:spPr>
          <a:xfrm>
            <a:off x="12553244" y="7718109"/>
            <a:ext cx="2077156" cy="482529"/>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preencoded.png" id="336" name="Google Shape;336;p1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337" name="Google Shape;337;p17"/>
          <p:cNvSpPr/>
          <p:nvPr/>
        </p:nvSpPr>
        <p:spPr>
          <a:xfrm>
            <a:off x="6324124" y="880824"/>
            <a:ext cx="7003613"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Nunito SemiBold"/>
              <a:buNone/>
            </a:pPr>
            <a:r>
              <a:rPr b="1" lang="en-US" sz="4400">
                <a:solidFill>
                  <a:srgbClr val="FFFFFF"/>
                </a:solidFill>
                <a:latin typeface="Nunito SemiBold"/>
                <a:ea typeface="Nunito SemiBold"/>
                <a:cs typeface="Nunito SemiBold"/>
                <a:sym typeface="Nunito SemiBold"/>
              </a:rPr>
              <a:t>Monitoring and Refinement</a:t>
            </a:r>
            <a:endParaRPr sz="4400">
              <a:solidFill>
                <a:schemeClr val="dk1"/>
              </a:solidFill>
              <a:latin typeface="Calibri"/>
              <a:ea typeface="Calibri"/>
              <a:cs typeface="Calibri"/>
              <a:sym typeface="Calibri"/>
            </a:endParaRPr>
          </a:p>
        </p:txBody>
      </p:sp>
      <p:sp>
        <p:nvSpPr>
          <p:cNvPr id="338" name="Google Shape;338;p17"/>
          <p:cNvSpPr/>
          <p:nvPr/>
        </p:nvSpPr>
        <p:spPr>
          <a:xfrm>
            <a:off x="6324124" y="1943814"/>
            <a:ext cx="7468553" cy="3220641"/>
          </a:xfrm>
          <a:prstGeom prst="roundRect">
            <a:avLst>
              <a:gd fmla="val 11149"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6331744" y="1951434"/>
            <a:ext cx="7453312" cy="68544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6571059" y="2102644"/>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Key Metrics (KPIs)</a:t>
            </a:r>
            <a:endParaRPr sz="1850">
              <a:solidFill>
                <a:schemeClr val="dk1"/>
              </a:solidFill>
              <a:latin typeface="Calibri"/>
              <a:ea typeface="Calibri"/>
              <a:cs typeface="Calibri"/>
              <a:sym typeface="Calibri"/>
            </a:endParaRPr>
          </a:p>
        </p:txBody>
      </p:sp>
      <p:sp>
        <p:nvSpPr>
          <p:cNvPr id="341" name="Google Shape;341;p17"/>
          <p:cNvSpPr/>
          <p:nvPr/>
        </p:nvSpPr>
        <p:spPr>
          <a:xfrm>
            <a:off x="10301526" y="2102644"/>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Purpose</a:t>
            </a:r>
            <a:endParaRPr sz="1850">
              <a:solidFill>
                <a:schemeClr val="dk1"/>
              </a:solidFill>
              <a:latin typeface="Calibri"/>
              <a:ea typeface="Calibri"/>
              <a:cs typeface="Calibri"/>
              <a:sym typeface="Calibri"/>
            </a:endParaRPr>
          </a:p>
        </p:txBody>
      </p:sp>
      <p:sp>
        <p:nvSpPr>
          <p:cNvPr id="342" name="Google Shape;342;p17"/>
          <p:cNvSpPr/>
          <p:nvPr/>
        </p:nvSpPr>
        <p:spPr>
          <a:xfrm>
            <a:off x="6331744" y="2636877"/>
            <a:ext cx="7453312" cy="1068467"/>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a:off x="6571059" y="2788087"/>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Monthly churn rate</a:t>
            </a:r>
            <a:endParaRPr sz="1850">
              <a:solidFill>
                <a:schemeClr val="dk1"/>
              </a:solidFill>
              <a:latin typeface="Calibri"/>
              <a:ea typeface="Calibri"/>
              <a:cs typeface="Calibri"/>
              <a:sym typeface="Calibri"/>
            </a:endParaRPr>
          </a:p>
        </p:txBody>
      </p:sp>
      <p:sp>
        <p:nvSpPr>
          <p:cNvPr id="344" name="Google Shape;344;p17"/>
          <p:cNvSpPr/>
          <p:nvPr/>
        </p:nvSpPr>
        <p:spPr>
          <a:xfrm>
            <a:off x="10301526" y="2788087"/>
            <a:ext cx="324421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Tracks the overall churn rate and its fluctuations over time.</a:t>
            </a:r>
            <a:endParaRPr sz="1850">
              <a:solidFill>
                <a:schemeClr val="dk1"/>
              </a:solidFill>
              <a:latin typeface="Calibri"/>
              <a:ea typeface="Calibri"/>
              <a:cs typeface="Calibri"/>
              <a:sym typeface="Calibri"/>
            </a:endParaRPr>
          </a:p>
        </p:txBody>
      </p:sp>
      <p:sp>
        <p:nvSpPr>
          <p:cNvPr id="345" name="Google Shape;345;p17"/>
          <p:cNvSpPr/>
          <p:nvPr/>
        </p:nvSpPr>
        <p:spPr>
          <a:xfrm>
            <a:off x="6331744" y="3705344"/>
            <a:ext cx="7453312" cy="1451491"/>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6571059" y="3856553"/>
            <a:ext cx="324421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Retention percentage by segment</a:t>
            </a:r>
            <a:endParaRPr sz="1850">
              <a:solidFill>
                <a:schemeClr val="dk1"/>
              </a:solidFill>
              <a:latin typeface="Calibri"/>
              <a:ea typeface="Calibri"/>
              <a:cs typeface="Calibri"/>
              <a:sym typeface="Calibri"/>
            </a:endParaRPr>
          </a:p>
        </p:txBody>
      </p:sp>
      <p:sp>
        <p:nvSpPr>
          <p:cNvPr id="347" name="Google Shape;347;p17"/>
          <p:cNvSpPr/>
          <p:nvPr/>
        </p:nvSpPr>
        <p:spPr>
          <a:xfrm>
            <a:off x="10301526" y="3856553"/>
            <a:ext cx="3244215"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Identifies customer segments with higher or lower retention rates for targeted interventions.</a:t>
            </a:r>
            <a:endParaRPr sz="1850">
              <a:solidFill>
                <a:schemeClr val="dk1"/>
              </a:solidFill>
              <a:latin typeface="Calibri"/>
              <a:ea typeface="Calibri"/>
              <a:cs typeface="Calibri"/>
              <a:sym typeface="Calibri"/>
            </a:endParaRPr>
          </a:p>
        </p:txBody>
      </p:sp>
      <p:sp>
        <p:nvSpPr>
          <p:cNvPr id="348" name="Google Shape;348;p17"/>
          <p:cNvSpPr/>
          <p:nvPr/>
        </p:nvSpPr>
        <p:spPr>
          <a:xfrm>
            <a:off x="6324124" y="5433655"/>
            <a:ext cx="7468553"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Continuously monitoring key performance indicators (KPIs) and analyzing customer behavior is essential for proactively identifying churn risks and refining retention strategies. By analyzing data trends and adapting our approach, we can effectively mitigate churn and foster long-term customer relationships.</a:t>
            </a:r>
            <a:endParaRPr sz="1850">
              <a:solidFill>
                <a:schemeClr val="dk1"/>
              </a:solidFill>
              <a:latin typeface="Calibri"/>
              <a:ea typeface="Calibri"/>
              <a:cs typeface="Calibri"/>
              <a:sym typeface="Calibri"/>
            </a:endParaRPr>
          </a:p>
        </p:txBody>
      </p:sp>
      <p:sp>
        <p:nvSpPr>
          <p:cNvPr id="349" name="Google Shape;349;p17"/>
          <p:cNvSpPr/>
          <p:nvPr/>
        </p:nvSpPr>
        <p:spPr>
          <a:xfrm>
            <a:off x="12553244" y="7718109"/>
            <a:ext cx="2077156" cy="482529"/>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descr="preencoded.png" id="355" name="Google Shape;355;p18"/>
          <p:cNvPicPr preferRelativeResize="0"/>
          <p:nvPr/>
        </p:nvPicPr>
        <p:blipFill rotWithShape="1">
          <a:blip r:embed="rId3">
            <a:alphaModFix/>
          </a:blip>
          <a:srcRect b="0" l="0" r="0" t="0"/>
          <a:stretch/>
        </p:blipFill>
        <p:spPr>
          <a:xfrm>
            <a:off x="0" y="0"/>
            <a:ext cx="14630400" cy="2073473"/>
          </a:xfrm>
          <a:prstGeom prst="rect">
            <a:avLst/>
          </a:prstGeom>
          <a:noFill/>
          <a:ln>
            <a:noFill/>
          </a:ln>
        </p:spPr>
      </p:pic>
      <p:sp>
        <p:nvSpPr>
          <p:cNvPr id="356" name="Google Shape;356;p18"/>
          <p:cNvSpPr/>
          <p:nvPr/>
        </p:nvSpPr>
        <p:spPr>
          <a:xfrm>
            <a:off x="580549" y="2732842"/>
            <a:ext cx="3927158" cy="487799"/>
          </a:xfrm>
          <a:prstGeom prst="rect">
            <a:avLst/>
          </a:prstGeom>
          <a:noFill/>
          <a:ln>
            <a:noFill/>
          </a:ln>
        </p:spPr>
        <p:txBody>
          <a:bodyPr anchorCtr="0" anchor="t" bIns="0" lIns="0" spcFirstLastPara="1" rIns="0" wrap="square" tIns="0">
            <a:noAutofit/>
          </a:bodyPr>
          <a:lstStyle/>
          <a:p>
            <a:pPr indent="0" lvl="0" marL="0" marR="0" rtl="0" algn="l">
              <a:lnSpc>
                <a:spcPct val="124590"/>
              </a:lnSpc>
              <a:spcBef>
                <a:spcPts val="0"/>
              </a:spcBef>
              <a:spcAft>
                <a:spcPts val="0"/>
              </a:spcAft>
              <a:buClr>
                <a:srgbClr val="FFFFFF"/>
              </a:buClr>
              <a:buSzPts val="3050"/>
              <a:buFont typeface="Nunito SemiBold"/>
              <a:buNone/>
            </a:pPr>
            <a:r>
              <a:rPr b="1" lang="en-US" sz="3050">
                <a:solidFill>
                  <a:srgbClr val="FFFFFF"/>
                </a:solidFill>
                <a:latin typeface="Nunito SemiBold"/>
                <a:ea typeface="Nunito SemiBold"/>
                <a:cs typeface="Nunito SemiBold"/>
                <a:sym typeface="Nunito SemiBold"/>
              </a:rPr>
              <a:t>Recap of Key Findings</a:t>
            </a:r>
            <a:endParaRPr sz="3050">
              <a:solidFill>
                <a:schemeClr val="dk1"/>
              </a:solidFill>
              <a:latin typeface="Calibri"/>
              <a:ea typeface="Calibri"/>
              <a:cs typeface="Calibri"/>
              <a:sym typeface="Calibri"/>
            </a:endParaRPr>
          </a:p>
        </p:txBody>
      </p:sp>
      <p:sp>
        <p:nvSpPr>
          <p:cNvPr id="357" name="Google Shape;357;p18"/>
          <p:cNvSpPr/>
          <p:nvPr/>
        </p:nvSpPr>
        <p:spPr>
          <a:xfrm>
            <a:off x="7303770" y="3469362"/>
            <a:ext cx="22860" cy="3649028"/>
          </a:xfrm>
          <a:prstGeom prst="roundRect">
            <a:avLst>
              <a:gd fmla="val 1088460" name="adj"/>
            </a:avLst>
          </a:prstGeom>
          <a:solidFill>
            <a:srgbClr val="FFFFFF">
              <a:alpha val="2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6570940" y="3831074"/>
            <a:ext cx="580549" cy="22860"/>
          </a:xfrm>
          <a:prstGeom prst="roundRect">
            <a:avLst>
              <a:gd fmla="val 1088460" name="adj"/>
            </a:avLst>
          </a:prstGeom>
          <a:solidFill>
            <a:srgbClr val="F2B4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7128629" y="3655933"/>
            <a:ext cx="373142" cy="373142"/>
          </a:xfrm>
          <a:prstGeom prst="roundRect">
            <a:avLst>
              <a:gd fmla="val 66683" name="adj"/>
            </a:avLst>
          </a:prstGeom>
          <a:solidFill>
            <a:srgbClr val="00002E"/>
          </a:solidFill>
          <a:ln cap="flat" cmpd="sng" w="15225">
            <a:solidFill>
              <a:srgbClr val="F2B4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7244953" y="3725347"/>
            <a:ext cx="140494" cy="2341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Nunito SemiBold"/>
              <a:buNone/>
            </a:pPr>
            <a:r>
              <a:rPr b="1" lang="en-US" sz="1800">
                <a:solidFill>
                  <a:srgbClr val="FFFFFF"/>
                </a:solidFill>
                <a:latin typeface="Nunito SemiBold"/>
                <a:ea typeface="Nunito SemiBold"/>
                <a:cs typeface="Nunito SemiBold"/>
                <a:sym typeface="Nunito SemiBold"/>
              </a:rPr>
              <a:t>1</a:t>
            </a:r>
            <a:endParaRPr sz="1800">
              <a:solidFill>
                <a:schemeClr val="dk1"/>
              </a:solidFill>
              <a:latin typeface="Calibri"/>
              <a:ea typeface="Calibri"/>
              <a:cs typeface="Calibri"/>
              <a:sym typeface="Calibri"/>
            </a:endParaRPr>
          </a:p>
        </p:txBody>
      </p:sp>
      <p:sp>
        <p:nvSpPr>
          <p:cNvPr id="361" name="Google Shape;361;p18"/>
          <p:cNvSpPr/>
          <p:nvPr/>
        </p:nvSpPr>
        <p:spPr>
          <a:xfrm>
            <a:off x="4451509" y="3635216"/>
            <a:ext cx="1951434" cy="243840"/>
          </a:xfrm>
          <a:prstGeom prst="rect">
            <a:avLst/>
          </a:prstGeom>
          <a:noFill/>
          <a:ln>
            <a:noFill/>
          </a:ln>
        </p:spPr>
        <p:txBody>
          <a:bodyPr anchorCtr="0" anchor="t" bIns="0" lIns="0" spcFirstLastPara="1" rIns="0" wrap="square" tIns="0">
            <a:noAutofit/>
          </a:bodyPr>
          <a:lstStyle/>
          <a:p>
            <a:pPr indent="0" lvl="0" marL="0" marR="0" rtl="0" algn="r">
              <a:lnSpc>
                <a:spcPct val="126666"/>
              </a:lnSpc>
              <a:spcBef>
                <a:spcPts val="0"/>
              </a:spcBef>
              <a:spcAft>
                <a:spcPts val="0"/>
              </a:spcAft>
              <a:buClr>
                <a:srgbClr val="FFFFFF"/>
              </a:buClr>
              <a:buSzPts val="1500"/>
              <a:buFont typeface="Nunito SemiBold"/>
              <a:buNone/>
            </a:pPr>
            <a:r>
              <a:rPr b="1" lang="en-US" sz="1500">
                <a:solidFill>
                  <a:srgbClr val="FFFFFF"/>
                </a:solidFill>
                <a:latin typeface="Nunito SemiBold"/>
                <a:ea typeface="Nunito SemiBold"/>
                <a:cs typeface="Nunito SemiBold"/>
                <a:sym typeface="Nunito SemiBold"/>
              </a:rPr>
              <a:t>Age Group</a:t>
            </a:r>
            <a:endParaRPr sz="1500">
              <a:solidFill>
                <a:schemeClr val="dk1"/>
              </a:solidFill>
              <a:latin typeface="Calibri"/>
              <a:ea typeface="Calibri"/>
              <a:cs typeface="Calibri"/>
              <a:sym typeface="Calibri"/>
            </a:endParaRPr>
          </a:p>
        </p:txBody>
      </p:sp>
      <p:sp>
        <p:nvSpPr>
          <p:cNvPr id="362" name="Google Shape;362;p18"/>
          <p:cNvSpPr/>
          <p:nvPr/>
        </p:nvSpPr>
        <p:spPr>
          <a:xfrm>
            <a:off x="580549" y="3978473"/>
            <a:ext cx="5822394" cy="530543"/>
          </a:xfrm>
          <a:prstGeom prst="rect">
            <a:avLst/>
          </a:prstGeom>
          <a:noFill/>
          <a:ln>
            <a:noFill/>
          </a:ln>
        </p:spPr>
        <p:txBody>
          <a:bodyPr anchorCtr="0" anchor="t" bIns="0" lIns="0" spcFirstLastPara="1" rIns="0" wrap="square" tIns="0">
            <a:noAutofit/>
          </a:bodyPr>
          <a:lstStyle/>
          <a:p>
            <a:pPr indent="0" lvl="0" marL="0" marR="0" rtl="0" algn="r">
              <a:lnSpc>
                <a:spcPct val="157692"/>
              </a:lnSpc>
              <a:spcBef>
                <a:spcPts val="0"/>
              </a:spcBef>
              <a:spcAft>
                <a:spcPts val="0"/>
              </a:spcAft>
              <a:buClr>
                <a:srgbClr val="FFFFFF"/>
              </a:buClr>
              <a:buSzPts val="1300"/>
              <a:buFont typeface="PT Sans"/>
              <a:buNone/>
            </a:pPr>
            <a:r>
              <a:rPr lang="en-US" sz="1300">
                <a:solidFill>
                  <a:srgbClr val="FFFFFF"/>
                </a:solidFill>
                <a:latin typeface="PT Sans"/>
                <a:ea typeface="PT Sans"/>
                <a:cs typeface="PT Sans"/>
                <a:sym typeface="PT Sans"/>
              </a:rPr>
              <a:t>Customers aged 30-50 exhibit high churn rates, indicating a need for age-specific retention strategies.</a:t>
            </a:r>
            <a:endParaRPr sz="1300">
              <a:solidFill>
                <a:schemeClr val="dk1"/>
              </a:solidFill>
              <a:latin typeface="Calibri"/>
              <a:ea typeface="Calibri"/>
              <a:cs typeface="Calibri"/>
              <a:sym typeface="Calibri"/>
            </a:endParaRPr>
          </a:p>
        </p:txBody>
      </p:sp>
      <p:sp>
        <p:nvSpPr>
          <p:cNvPr id="363" name="Google Shape;363;p18"/>
          <p:cNvSpPr/>
          <p:nvPr/>
        </p:nvSpPr>
        <p:spPr>
          <a:xfrm>
            <a:off x="7478911" y="4660344"/>
            <a:ext cx="580549" cy="22860"/>
          </a:xfrm>
          <a:prstGeom prst="roundRect">
            <a:avLst>
              <a:gd fmla="val 1088460" name="adj"/>
            </a:avLst>
          </a:prstGeom>
          <a:solidFill>
            <a:srgbClr val="D74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7128629" y="4485203"/>
            <a:ext cx="373142" cy="373142"/>
          </a:xfrm>
          <a:prstGeom prst="roundRect">
            <a:avLst>
              <a:gd fmla="val 66683" name="adj"/>
            </a:avLst>
          </a:prstGeom>
          <a:solidFill>
            <a:srgbClr val="00002E"/>
          </a:solidFill>
          <a:ln cap="flat" cmpd="sng" w="15225">
            <a:solidFill>
              <a:srgbClr val="D742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7244953" y="4554617"/>
            <a:ext cx="140494" cy="2341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Nunito SemiBold"/>
              <a:buNone/>
            </a:pPr>
            <a:r>
              <a:rPr b="1" lang="en-US" sz="1800">
                <a:solidFill>
                  <a:srgbClr val="FFFFFF"/>
                </a:solidFill>
                <a:latin typeface="Nunito SemiBold"/>
                <a:ea typeface="Nunito SemiBold"/>
                <a:cs typeface="Nunito SemiBold"/>
                <a:sym typeface="Nunito SemiBold"/>
              </a:rPr>
              <a:t>2</a:t>
            </a:r>
            <a:endParaRPr sz="1800">
              <a:solidFill>
                <a:schemeClr val="dk1"/>
              </a:solidFill>
              <a:latin typeface="Calibri"/>
              <a:ea typeface="Calibri"/>
              <a:cs typeface="Calibri"/>
              <a:sym typeface="Calibri"/>
            </a:endParaRPr>
          </a:p>
        </p:txBody>
      </p:sp>
      <p:sp>
        <p:nvSpPr>
          <p:cNvPr id="366" name="Google Shape;366;p18"/>
          <p:cNvSpPr/>
          <p:nvPr/>
        </p:nvSpPr>
        <p:spPr>
          <a:xfrm>
            <a:off x="8227457" y="4464487"/>
            <a:ext cx="1951434" cy="24384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FFFFFF"/>
              </a:buClr>
              <a:buSzPts val="1500"/>
              <a:buFont typeface="Nunito SemiBold"/>
              <a:buNone/>
            </a:pPr>
            <a:r>
              <a:rPr b="1" lang="en-US" sz="1500">
                <a:solidFill>
                  <a:srgbClr val="FFFFFF"/>
                </a:solidFill>
                <a:latin typeface="Nunito SemiBold"/>
                <a:ea typeface="Nunito SemiBold"/>
                <a:cs typeface="Nunito SemiBold"/>
                <a:sym typeface="Nunito SemiBold"/>
              </a:rPr>
              <a:t>Contract Types</a:t>
            </a:r>
            <a:endParaRPr sz="1500">
              <a:solidFill>
                <a:schemeClr val="dk1"/>
              </a:solidFill>
              <a:latin typeface="Calibri"/>
              <a:ea typeface="Calibri"/>
              <a:cs typeface="Calibri"/>
              <a:sym typeface="Calibri"/>
            </a:endParaRPr>
          </a:p>
        </p:txBody>
      </p:sp>
      <p:sp>
        <p:nvSpPr>
          <p:cNvPr id="367" name="Google Shape;367;p18"/>
          <p:cNvSpPr/>
          <p:nvPr/>
        </p:nvSpPr>
        <p:spPr>
          <a:xfrm>
            <a:off x="8227457" y="4807744"/>
            <a:ext cx="5822394" cy="530543"/>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FFFFFF"/>
              </a:buClr>
              <a:buSzPts val="1300"/>
              <a:buFont typeface="PT Sans"/>
              <a:buNone/>
            </a:pPr>
            <a:r>
              <a:rPr lang="en-US" sz="1300">
                <a:solidFill>
                  <a:srgbClr val="FFFFFF"/>
                </a:solidFill>
                <a:latin typeface="PT Sans"/>
                <a:ea typeface="PT Sans"/>
                <a:cs typeface="PT Sans"/>
                <a:sym typeface="PT Sans"/>
              </a:rPr>
              <a:t>Monthly contracts show a significantly higher churn rate compared to yearly contracts, highlighting the importance of long-term commitments.</a:t>
            </a:r>
            <a:endParaRPr sz="1300">
              <a:solidFill>
                <a:schemeClr val="dk1"/>
              </a:solidFill>
              <a:latin typeface="Calibri"/>
              <a:ea typeface="Calibri"/>
              <a:cs typeface="Calibri"/>
              <a:sym typeface="Calibri"/>
            </a:endParaRPr>
          </a:p>
        </p:txBody>
      </p:sp>
      <p:sp>
        <p:nvSpPr>
          <p:cNvPr id="368" name="Google Shape;368;p18"/>
          <p:cNvSpPr/>
          <p:nvPr/>
        </p:nvSpPr>
        <p:spPr>
          <a:xfrm>
            <a:off x="6570940" y="5406747"/>
            <a:ext cx="580549" cy="22860"/>
          </a:xfrm>
          <a:prstGeom prst="roundRect">
            <a:avLst>
              <a:gd fmla="val 1088460" name="adj"/>
            </a:avLst>
          </a:prstGeom>
          <a:solidFill>
            <a:srgbClr val="DD78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7128629" y="5231606"/>
            <a:ext cx="373142" cy="373142"/>
          </a:xfrm>
          <a:prstGeom prst="roundRect">
            <a:avLst>
              <a:gd fmla="val 66683" name="adj"/>
            </a:avLst>
          </a:prstGeom>
          <a:solidFill>
            <a:srgbClr val="00002E"/>
          </a:solidFill>
          <a:ln cap="flat" cmpd="sng" w="15225">
            <a:solidFill>
              <a:srgbClr val="DD78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7244953" y="5301020"/>
            <a:ext cx="140494" cy="2341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Nunito SemiBold"/>
              <a:buNone/>
            </a:pPr>
            <a:r>
              <a:rPr b="1" lang="en-US" sz="1800">
                <a:solidFill>
                  <a:srgbClr val="FFFFFF"/>
                </a:solidFill>
                <a:latin typeface="Nunito SemiBold"/>
                <a:ea typeface="Nunito SemiBold"/>
                <a:cs typeface="Nunito SemiBold"/>
                <a:sym typeface="Nunito SemiBold"/>
              </a:rPr>
              <a:t>3</a:t>
            </a:r>
            <a:endParaRPr sz="1800">
              <a:solidFill>
                <a:schemeClr val="dk1"/>
              </a:solidFill>
              <a:latin typeface="Calibri"/>
              <a:ea typeface="Calibri"/>
              <a:cs typeface="Calibri"/>
              <a:sym typeface="Calibri"/>
            </a:endParaRPr>
          </a:p>
        </p:txBody>
      </p:sp>
      <p:sp>
        <p:nvSpPr>
          <p:cNvPr id="371" name="Google Shape;371;p18"/>
          <p:cNvSpPr/>
          <p:nvPr/>
        </p:nvSpPr>
        <p:spPr>
          <a:xfrm>
            <a:off x="4451509" y="5210889"/>
            <a:ext cx="1951434" cy="243840"/>
          </a:xfrm>
          <a:prstGeom prst="rect">
            <a:avLst/>
          </a:prstGeom>
          <a:noFill/>
          <a:ln>
            <a:noFill/>
          </a:ln>
        </p:spPr>
        <p:txBody>
          <a:bodyPr anchorCtr="0" anchor="t" bIns="0" lIns="0" spcFirstLastPara="1" rIns="0" wrap="square" tIns="0">
            <a:noAutofit/>
          </a:bodyPr>
          <a:lstStyle/>
          <a:p>
            <a:pPr indent="0" lvl="0" marL="0" marR="0" rtl="0" algn="r">
              <a:lnSpc>
                <a:spcPct val="126666"/>
              </a:lnSpc>
              <a:spcBef>
                <a:spcPts val="0"/>
              </a:spcBef>
              <a:spcAft>
                <a:spcPts val="0"/>
              </a:spcAft>
              <a:buClr>
                <a:srgbClr val="FFFFFF"/>
              </a:buClr>
              <a:buSzPts val="1500"/>
              <a:buFont typeface="Nunito SemiBold"/>
              <a:buNone/>
            </a:pPr>
            <a:r>
              <a:rPr b="1" lang="en-US" sz="1500">
                <a:solidFill>
                  <a:srgbClr val="FFFFFF"/>
                </a:solidFill>
                <a:latin typeface="Nunito SemiBold"/>
                <a:ea typeface="Nunito SemiBold"/>
                <a:cs typeface="Nunito SemiBold"/>
                <a:sym typeface="Nunito SemiBold"/>
              </a:rPr>
              <a:t>Service Usage</a:t>
            </a:r>
            <a:endParaRPr sz="1500">
              <a:solidFill>
                <a:schemeClr val="dk1"/>
              </a:solidFill>
              <a:latin typeface="Calibri"/>
              <a:ea typeface="Calibri"/>
              <a:cs typeface="Calibri"/>
              <a:sym typeface="Calibri"/>
            </a:endParaRPr>
          </a:p>
        </p:txBody>
      </p:sp>
      <p:sp>
        <p:nvSpPr>
          <p:cNvPr id="372" name="Google Shape;372;p18"/>
          <p:cNvSpPr/>
          <p:nvPr/>
        </p:nvSpPr>
        <p:spPr>
          <a:xfrm>
            <a:off x="580549" y="5554147"/>
            <a:ext cx="5822394" cy="530543"/>
          </a:xfrm>
          <a:prstGeom prst="rect">
            <a:avLst/>
          </a:prstGeom>
          <a:noFill/>
          <a:ln>
            <a:noFill/>
          </a:ln>
        </p:spPr>
        <p:txBody>
          <a:bodyPr anchorCtr="0" anchor="t" bIns="0" lIns="0" spcFirstLastPara="1" rIns="0" wrap="square" tIns="0">
            <a:noAutofit/>
          </a:bodyPr>
          <a:lstStyle/>
          <a:p>
            <a:pPr indent="0" lvl="0" marL="0" marR="0" rtl="0" algn="r">
              <a:lnSpc>
                <a:spcPct val="157692"/>
              </a:lnSpc>
              <a:spcBef>
                <a:spcPts val="0"/>
              </a:spcBef>
              <a:spcAft>
                <a:spcPts val="0"/>
              </a:spcAft>
              <a:buClr>
                <a:srgbClr val="FFFFFF"/>
              </a:buClr>
              <a:buSzPts val="1300"/>
              <a:buFont typeface="PT Sans"/>
              <a:buNone/>
            </a:pPr>
            <a:r>
              <a:rPr lang="en-US" sz="1300">
                <a:solidFill>
                  <a:srgbClr val="FFFFFF"/>
                </a:solidFill>
                <a:latin typeface="PT Sans"/>
                <a:ea typeface="PT Sans"/>
                <a:cs typeface="PT Sans"/>
                <a:sym typeface="PT Sans"/>
              </a:rPr>
              <a:t>Streaming services alone have a high churn rate, while bundled services, including security and backup, effectively reduce churn.</a:t>
            </a:r>
            <a:endParaRPr sz="1300">
              <a:solidFill>
                <a:schemeClr val="dk1"/>
              </a:solidFill>
              <a:latin typeface="Calibri"/>
              <a:ea typeface="Calibri"/>
              <a:cs typeface="Calibri"/>
              <a:sym typeface="Calibri"/>
            </a:endParaRPr>
          </a:p>
        </p:txBody>
      </p:sp>
      <p:sp>
        <p:nvSpPr>
          <p:cNvPr id="373" name="Google Shape;373;p18"/>
          <p:cNvSpPr/>
          <p:nvPr/>
        </p:nvSpPr>
        <p:spPr>
          <a:xfrm>
            <a:off x="7478911" y="6153150"/>
            <a:ext cx="580549" cy="22860"/>
          </a:xfrm>
          <a:prstGeom prst="roundRect">
            <a:avLst>
              <a:gd fmla="val 1088460" name="adj"/>
            </a:avLst>
          </a:prstGeom>
          <a:solidFill>
            <a:srgbClr val="48A8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7128629" y="5978009"/>
            <a:ext cx="373142" cy="373142"/>
          </a:xfrm>
          <a:prstGeom prst="roundRect">
            <a:avLst>
              <a:gd fmla="val 66683" name="adj"/>
            </a:avLst>
          </a:prstGeom>
          <a:solidFill>
            <a:srgbClr val="00002E"/>
          </a:solidFill>
          <a:ln cap="flat" cmpd="sng" w="15225">
            <a:solidFill>
              <a:srgbClr val="48A8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7244953" y="6047422"/>
            <a:ext cx="140494" cy="23419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Nunito SemiBold"/>
              <a:buNone/>
            </a:pPr>
            <a:r>
              <a:rPr b="1" lang="en-US" sz="1800">
                <a:solidFill>
                  <a:srgbClr val="FFFFFF"/>
                </a:solidFill>
                <a:latin typeface="Nunito SemiBold"/>
                <a:ea typeface="Nunito SemiBold"/>
                <a:cs typeface="Nunito SemiBold"/>
                <a:sym typeface="Nunito SemiBold"/>
              </a:rPr>
              <a:t>4</a:t>
            </a:r>
            <a:endParaRPr sz="1800">
              <a:solidFill>
                <a:schemeClr val="dk1"/>
              </a:solidFill>
              <a:latin typeface="Calibri"/>
              <a:ea typeface="Calibri"/>
              <a:cs typeface="Calibri"/>
              <a:sym typeface="Calibri"/>
            </a:endParaRPr>
          </a:p>
        </p:txBody>
      </p:sp>
      <p:sp>
        <p:nvSpPr>
          <p:cNvPr id="376" name="Google Shape;376;p18"/>
          <p:cNvSpPr/>
          <p:nvPr/>
        </p:nvSpPr>
        <p:spPr>
          <a:xfrm>
            <a:off x="8227457" y="5957292"/>
            <a:ext cx="1951434" cy="243840"/>
          </a:xfrm>
          <a:prstGeom prst="rect">
            <a:avLst/>
          </a:prstGeom>
          <a:noFill/>
          <a:ln>
            <a:noFill/>
          </a:ln>
        </p:spPr>
        <p:txBody>
          <a:bodyPr anchorCtr="0" anchor="t" bIns="0" lIns="0" spcFirstLastPara="1" rIns="0" wrap="square" tIns="0">
            <a:noAutofit/>
          </a:bodyPr>
          <a:lstStyle/>
          <a:p>
            <a:pPr indent="0" lvl="0" marL="0" marR="0" rtl="0" algn="l">
              <a:lnSpc>
                <a:spcPct val="126666"/>
              </a:lnSpc>
              <a:spcBef>
                <a:spcPts val="0"/>
              </a:spcBef>
              <a:spcAft>
                <a:spcPts val="0"/>
              </a:spcAft>
              <a:buClr>
                <a:srgbClr val="FFFFFF"/>
              </a:buClr>
              <a:buSzPts val="1500"/>
              <a:buFont typeface="Nunito SemiBold"/>
              <a:buNone/>
            </a:pPr>
            <a:r>
              <a:rPr b="1" lang="en-US" sz="1500">
                <a:solidFill>
                  <a:srgbClr val="FFFFFF"/>
                </a:solidFill>
                <a:latin typeface="Nunito SemiBold"/>
                <a:ea typeface="Nunito SemiBold"/>
                <a:cs typeface="Nunito SemiBold"/>
                <a:sym typeface="Nunito SemiBold"/>
              </a:rPr>
              <a:t>Pricing</a:t>
            </a:r>
            <a:endParaRPr sz="1500">
              <a:solidFill>
                <a:schemeClr val="dk1"/>
              </a:solidFill>
              <a:latin typeface="Calibri"/>
              <a:ea typeface="Calibri"/>
              <a:cs typeface="Calibri"/>
              <a:sym typeface="Calibri"/>
            </a:endParaRPr>
          </a:p>
        </p:txBody>
      </p:sp>
      <p:sp>
        <p:nvSpPr>
          <p:cNvPr id="377" name="Google Shape;377;p18"/>
          <p:cNvSpPr/>
          <p:nvPr/>
        </p:nvSpPr>
        <p:spPr>
          <a:xfrm>
            <a:off x="8227457" y="6300549"/>
            <a:ext cx="5822394" cy="530543"/>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FFFFFF"/>
              </a:buClr>
              <a:buSzPts val="1300"/>
              <a:buFont typeface="PT Sans"/>
              <a:buNone/>
            </a:pPr>
            <a:r>
              <a:rPr lang="en-US" sz="1300">
                <a:solidFill>
                  <a:srgbClr val="FFFFFF"/>
                </a:solidFill>
                <a:latin typeface="PT Sans"/>
                <a:ea typeface="PT Sans"/>
                <a:cs typeface="PT Sans"/>
                <a:sym typeface="PT Sans"/>
              </a:rPr>
              <a:t>High monthly charges contribute to increased churn rates, emphasizing the importance of affordable pricing options.</a:t>
            </a:r>
            <a:endParaRPr sz="1300">
              <a:solidFill>
                <a:schemeClr val="dk1"/>
              </a:solidFill>
              <a:latin typeface="Calibri"/>
              <a:ea typeface="Calibri"/>
              <a:cs typeface="Calibri"/>
              <a:sym typeface="Calibri"/>
            </a:endParaRPr>
          </a:p>
        </p:txBody>
      </p:sp>
      <p:sp>
        <p:nvSpPr>
          <p:cNvPr id="378" name="Google Shape;378;p18"/>
          <p:cNvSpPr/>
          <p:nvPr/>
        </p:nvSpPr>
        <p:spPr>
          <a:xfrm>
            <a:off x="580549" y="7304961"/>
            <a:ext cx="13469302" cy="265271"/>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FFFFFF"/>
              </a:buClr>
              <a:buSzPts val="1300"/>
              <a:buFont typeface="PT Sans"/>
              <a:buNone/>
            </a:pPr>
            <a:r>
              <a:rPr lang="en-US" sz="1300">
                <a:solidFill>
                  <a:srgbClr val="FFFFFF"/>
                </a:solidFill>
                <a:latin typeface="PT Sans"/>
                <a:ea typeface="PT Sans"/>
                <a:cs typeface="PT Sans"/>
                <a:sym typeface="PT Sans"/>
              </a:rPr>
              <a:t>By understanding the key findings and insights from the churn analysis, we can develop data-driven strategies to effectively address churn drivers and improve customer retention.</a:t>
            </a:r>
            <a:endParaRPr sz="1300">
              <a:solidFill>
                <a:schemeClr val="dk1"/>
              </a:solidFill>
              <a:latin typeface="Calibri"/>
              <a:ea typeface="Calibri"/>
              <a:cs typeface="Calibri"/>
              <a:sym typeface="Calibri"/>
            </a:endParaRPr>
          </a:p>
        </p:txBody>
      </p:sp>
      <p:sp>
        <p:nvSpPr>
          <p:cNvPr id="379" name="Google Shape;379;p18"/>
          <p:cNvSpPr/>
          <p:nvPr/>
        </p:nvSpPr>
        <p:spPr>
          <a:xfrm>
            <a:off x="12553244" y="7718109"/>
            <a:ext cx="2077156" cy="482529"/>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9"/>
          <p:cNvSpPr/>
          <p:nvPr/>
        </p:nvSpPr>
        <p:spPr>
          <a:xfrm>
            <a:off x="837724" y="1178243"/>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Nunito SemiBold"/>
              <a:buNone/>
            </a:pPr>
            <a:r>
              <a:rPr b="1" lang="en-US" sz="4400">
                <a:solidFill>
                  <a:srgbClr val="FFFFFF"/>
                </a:solidFill>
                <a:latin typeface="Nunito SemiBold"/>
                <a:ea typeface="Nunito SemiBold"/>
                <a:cs typeface="Nunito SemiBold"/>
                <a:sym typeface="Nunito SemiBold"/>
              </a:rPr>
              <a:t>Action Plan</a:t>
            </a:r>
            <a:endParaRPr sz="4400">
              <a:solidFill>
                <a:schemeClr val="dk1"/>
              </a:solidFill>
              <a:latin typeface="Calibri"/>
              <a:ea typeface="Calibri"/>
              <a:cs typeface="Calibri"/>
              <a:sym typeface="Calibri"/>
            </a:endParaRPr>
          </a:p>
        </p:txBody>
      </p:sp>
      <p:sp>
        <p:nvSpPr>
          <p:cNvPr id="386" name="Google Shape;386;p19"/>
          <p:cNvSpPr/>
          <p:nvPr/>
        </p:nvSpPr>
        <p:spPr>
          <a:xfrm>
            <a:off x="837724" y="2480548"/>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Short-Term Actions</a:t>
            </a:r>
            <a:endParaRPr sz="2200">
              <a:solidFill>
                <a:schemeClr val="dk1"/>
              </a:solidFill>
              <a:latin typeface="Calibri"/>
              <a:ea typeface="Calibri"/>
              <a:cs typeface="Calibri"/>
              <a:sym typeface="Calibri"/>
            </a:endParaRPr>
          </a:p>
        </p:txBody>
      </p:sp>
      <p:sp>
        <p:nvSpPr>
          <p:cNvPr id="387" name="Google Shape;387;p19"/>
          <p:cNvSpPr/>
          <p:nvPr/>
        </p:nvSpPr>
        <p:spPr>
          <a:xfrm>
            <a:off x="837724" y="3071812"/>
            <a:ext cx="618553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Implement loyalty programs to recognize and reward long-term customers.</a:t>
            </a:r>
            <a:endParaRPr sz="1850">
              <a:solidFill>
                <a:schemeClr val="dk1"/>
              </a:solidFill>
              <a:latin typeface="Calibri"/>
              <a:ea typeface="Calibri"/>
              <a:cs typeface="Calibri"/>
              <a:sym typeface="Calibri"/>
            </a:endParaRPr>
          </a:p>
        </p:txBody>
      </p:sp>
      <p:sp>
        <p:nvSpPr>
          <p:cNvPr id="388" name="Google Shape;388;p19"/>
          <p:cNvSpPr/>
          <p:nvPr/>
        </p:nvSpPr>
        <p:spPr>
          <a:xfrm>
            <a:off x="837724" y="4053245"/>
            <a:ext cx="618553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Offer targeted discounts to customers with high churn probability.</a:t>
            </a:r>
            <a:endParaRPr sz="1850">
              <a:solidFill>
                <a:schemeClr val="dk1"/>
              </a:solidFill>
              <a:latin typeface="Calibri"/>
              <a:ea typeface="Calibri"/>
              <a:cs typeface="Calibri"/>
              <a:sym typeface="Calibri"/>
            </a:endParaRPr>
          </a:p>
        </p:txBody>
      </p:sp>
      <p:sp>
        <p:nvSpPr>
          <p:cNvPr id="389" name="Google Shape;389;p19"/>
          <p:cNvSpPr/>
          <p:nvPr/>
        </p:nvSpPr>
        <p:spPr>
          <a:xfrm>
            <a:off x="837724" y="5034677"/>
            <a:ext cx="618553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Promote bundled services to provide a greater sense of value and reduce churn risks.</a:t>
            </a:r>
            <a:endParaRPr sz="1850">
              <a:solidFill>
                <a:schemeClr val="dk1"/>
              </a:solidFill>
              <a:latin typeface="Calibri"/>
              <a:ea typeface="Calibri"/>
              <a:cs typeface="Calibri"/>
              <a:sym typeface="Calibri"/>
            </a:endParaRPr>
          </a:p>
        </p:txBody>
      </p:sp>
      <p:sp>
        <p:nvSpPr>
          <p:cNvPr id="390" name="Google Shape;390;p19"/>
          <p:cNvSpPr/>
          <p:nvPr/>
        </p:nvSpPr>
        <p:spPr>
          <a:xfrm>
            <a:off x="7614761" y="2480548"/>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Long-Term Goals</a:t>
            </a:r>
            <a:endParaRPr sz="2200">
              <a:solidFill>
                <a:schemeClr val="dk1"/>
              </a:solidFill>
              <a:latin typeface="Calibri"/>
              <a:ea typeface="Calibri"/>
              <a:cs typeface="Calibri"/>
              <a:sym typeface="Calibri"/>
            </a:endParaRPr>
          </a:p>
        </p:txBody>
      </p:sp>
      <p:sp>
        <p:nvSpPr>
          <p:cNvPr id="391" name="Google Shape;391;p19"/>
          <p:cNvSpPr/>
          <p:nvPr/>
        </p:nvSpPr>
        <p:spPr>
          <a:xfrm>
            <a:off x="7614761" y="3071812"/>
            <a:ext cx="618553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Continuously refine churn prediction models and analyze new data to stay ahead of churn risks.</a:t>
            </a:r>
            <a:endParaRPr sz="1850">
              <a:solidFill>
                <a:schemeClr val="dk1"/>
              </a:solidFill>
              <a:latin typeface="Calibri"/>
              <a:ea typeface="Calibri"/>
              <a:cs typeface="Calibri"/>
              <a:sym typeface="Calibri"/>
            </a:endParaRPr>
          </a:p>
        </p:txBody>
      </p:sp>
      <p:sp>
        <p:nvSpPr>
          <p:cNvPr id="392" name="Google Shape;392;p19"/>
          <p:cNvSpPr/>
          <p:nvPr/>
        </p:nvSpPr>
        <p:spPr>
          <a:xfrm>
            <a:off x="7614761" y="4053245"/>
            <a:ext cx="618553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Strengthen customer relationships through personalized communications and targeted offers.</a:t>
            </a:r>
            <a:endParaRPr sz="1850">
              <a:solidFill>
                <a:schemeClr val="dk1"/>
              </a:solidFill>
              <a:latin typeface="Calibri"/>
              <a:ea typeface="Calibri"/>
              <a:cs typeface="Calibri"/>
              <a:sym typeface="Calibri"/>
            </a:endParaRPr>
          </a:p>
        </p:txBody>
      </p:sp>
      <p:sp>
        <p:nvSpPr>
          <p:cNvPr id="393" name="Google Shape;393;p19"/>
          <p:cNvSpPr/>
          <p:nvPr/>
        </p:nvSpPr>
        <p:spPr>
          <a:xfrm>
            <a:off x="837724" y="6285309"/>
            <a:ext cx="12954952"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This comprehensive action plan, encompassing both short-term initiatives and long-term objectives, will enable us to effectively address customer churn, improve retention rates, and foster lasting customer relationships.</a:t>
            </a:r>
            <a:endParaRPr sz="1850">
              <a:solidFill>
                <a:schemeClr val="dk1"/>
              </a:solidFill>
              <a:latin typeface="Calibri"/>
              <a:ea typeface="Calibri"/>
              <a:cs typeface="Calibri"/>
              <a:sym typeface="Calibri"/>
            </a:endParaRPr>
          </a:p>
        </p:txBody>
      </p:sp>
      <p:sp>
        <p:nvSpPr>
          <p:cNvPr id="394" name="Google Shape;394;p19"/>
          <p:cNvSpPr/>
          <p:nvPr/>
        </p:nvSpPr>
        <p:spPr>
          <a:xfrm>
            <a:off x="12553244" y="7718109"/>
            <a:ext cx="2077156" cy="482529"/>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preencoded.png" id="60" name="Google Shape;60;p2"/>
          <p:cNvPicPr preferRelativeResize="0"/>
          <p:nvPr/>
        </p:nvPicPr>
        <p:blipFill rotWithShape="1">
          <a:blip r:embed="rId3">
            <a:alphaModFix/>
          </a:blip>
          <a:srcRect b="8552" l="0" r="0" t="0"/>
          <a:stretch/>
        </p:blipFill>
        <p:spPr>
          <a:xfrm>
            <a:off x="0" y="0"/>
            <a:ext cx="5699342" cy="8238952"/>
          </a:xfrm>
          <a:prstGeom prst="rect">
            <a:avLst/>
          </a:prstGeom>
          <a:noFill/>
          <a:ln>
            <a:noFill/>
          </a:ln>
        </p:spPr>
      </p:pic>
      <p:sp>
        <p:nvSpPr>
          <p:cNvPr id="61" name="Google Shape;61;p2"/>
          <p:cNvSpPr/>
          <p:nvPr/>
        </p:nvSpPr>
        <p:spPr>
          <a:xfrm>
            <a:off x="6259711" y="930593"/>
            <a:ext cx="7213640" cy="649843"/>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FFFFFF"/>
              </a:buClr>
              <a:buSzPts val="4050"/>
              <a:buFont typeface="Nunito SemiBold"/>
              <a:buNone/>
            </a:pPr>
            <a:r>
              <a:rPr b="1" lang="en-US" sz="4050">
                <a:solidFill>
                  <a:srgbClr val="FFFFFF"/>
                </a:solidFill>
                <a:latin typeface="Nunito SemiBold"/>
                <a:ea typeface="Nunito SemiBold"/>
                <a:cs typeface="Nunito SemiBold"/>
                <a:sym typeface="Nunito SemiBold"/>
              </a:rPr>
              <a:t>Introduction to Churn Analysis</a:t>
            </a:r>
            <a:endParaRPr sz="4050">
              <a:solidFill>
                <a:schemeClr val="dk1"/>
              </a:solidFill>
              <a:latin typeface="Calibri"/>
              <a:ea typeface="Calibri"/>
              <a:cs typeface="Calibri"/>
              <a:sym typeface="Calibri"/>
            </a:endParaRPr>
          </a:p>
        </p:txBody>
      </p:sp>
      <p:sp>
        <p:nvSpPr>
          <p:cNvPr id="62" name="Google Shape;62;p2"/>
          <p:cNvSpPr/>
          <p:nvPr/>
        </p:nvSpPr>
        <p:spPr>
          <a:xfrm>
            <a:off x="6259711" y="1911787"/>
            <a:ext cx="7597378" cy="106049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Customer churn refers to customers ceasing to use a company's products or services. Analyzing churn is crucial for retaining profitable customers, improving service quality, and boosting long-term business growth.</a:t>
            </a:r>
            <a:endParaRPr sz="1700">
              <a:solidFill>
                <a:schemeClr val="dk1"/>
              </a:solidFill>
              <a:latin typeface="Calibri"/>
              <a:ea typeface="Calibri"/>
              <a:cs typeface="Calibri"/>
              <a:sym typeface="Calibri"/>
            </a:endParaRPr>
          </a:p>
        </p:txBody>
      </p:sp>
      <p:sp>
        <p:nvSpPr>
          <p:cNvPr id="63" name="Google Shape;63;p2"/>
          <p:cNvSpPr/>
          <p:nvPr/>
        </p:nvSpPr>
        <p:spPr>
          <a:xfrm>
            <a:off x="6259711" y="3469243"/>
            <a:ext cx="497086" cy="497086"/>
          </a:xfrm>
          <a:prstGeom prst="roundRect">
            <a:avLst>
              <a:gd fmla="val 66674" name="adj"/>
            </a:avLst>
          </a:prstGeom>
          <a:solidFill>
            <a:srgbClr val="00002E"/>
          </a:solidFill>
          <a:ln cap="flat" cmpd="sng" w="22850">
            <a:solidFill>
              <a:srgbClr val="F2B4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414611" y="3561755"/>
            <a:ext cx="187166" cy="3119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450"/>
              <a:buFont typeface="Nunito SemiBold"/>
              <a:buNone/>
            </a:pPr>
            <a:r>
              <a:rPr b="1" lang="en-US" sz="2450">
                <a:solidFill>
                  <a:srgbClr val="FFFFFF"/>
                </a:solidFill>
                <a:latin typeface="Nunito SemiBold"/>
                <a:ea typeface="Nunito SemiBold"/>
                <a:cs typeface="Nunito SemiBold"/>
                <a:sym typeface="Nunito SemiBold"/>
              </a:rPr>
              <a:t>1</a:t>
            </a:r>
            <a:endParaRPr sz="2450">
              <a:solidFill>
                <a:schemeClr val="dk1"/>
              </a:solidFill>
              <a:latin typeface="Calibri"/>
              <a:ea typeface="Calibri"/>
              <a:cs typeface="Calibri"/>
              <a:sym typeface="Calibri"/>
            </a:endParaRPr>
          </a:p>
        </p:txBody>
      </p:sp>
      <p:sp>
        <p:nvSpPr>
          <p:cNvPr id="65" name="Google Shape;65;p2"/>
          <p:cNvSpPr/>
          <p:nvPr/>
        </p:nvSpPr>
        <p:spPr>
          <a:xfrm>
            <a:off x="6977658" y="3469243"/>
            <a:ext cx="2970371" cy="649605"/>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rgbClr val="FFFFFF"/>
              </a:buClr>
              <a:buSzPts val="2000"/>
              <a:buFont typeface="Nunito SemiBold"/>
              <a:buNone/>
            </a:pPr>
            <a:r>
              <a:rPr b="1" lang="en-US" sz="2000">
                <a:solidFill>
                  <a:srgbClr val="FFFFFF"/>
                </a:solidFill>
                <a:latin typeface="Nunito SemiBold"/>
                <a:ea typeface="Nunito SemiBold"/>
                <a:cs typeface="Nunito SemiBold"/>
                <a:sym typeface="Nunito SemiBold"/>
              </a:rPr>
              <a:t>Retain Profitable Customers</a:t>
            </a:r>
            <a:endParaRPr sz="2000">
              <a:solidFill>
                <a:schemeClr val="dk1"/>
              </a:solidFill>
              <a:latin typeface="Calibri"/>
              <a:ea typeface="Calibri"/>
              <a:cs typeface="Calibri"/>
              <a:sym typeface="Calibri"/>
            </a:endParaRPr>
          </a:p>
        </p:txBody>
      </p:sp>
      <p:sp>
        <p:nvSpPr>
          <p:cNvPr id="66" name="Google Shape;66;p2"/>
          <p:cNvSpPr/>
          <p:nvPr/>
        </p:nvSpPr>
        <p:spPr>
          <a:xfrm>
            <a:off x="6977658" y="4251365"/>
            <a:ext cx="2970371" cy="1413986"/>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Churn analysis helps identify and retain valuable customers who contribute significantly to revenue.</a:t>
            </a:r>
            <a:endParaRPr sz="1700">
              <a:solidFill>
                <a:schemeClr val="dk1"/>
              </a:solidFill>
              <a:latin typeface="Calibri"/>
              <a:ea typeface="Calibri"/>
              <a:cs typeface="Calibri"/>
              <a:sym typeface="Calibri"/>
            </a:endParaRPr>
          </a:p>
        </p:txBody>
      </p:sp>
      <p:sp>
        <p:nvSpPr>
          <p:cNvPr id="67" name="Google Shape;67;p2"/>
          <p:cNvSpPr/>
          <p:nvPr/>
        </p:nvSpPr>
        <p:spPr>
          <a:xfrm>
            <a:off x="10168890" y="3469243"/>
            <a:ext cx="497086" cy="497086"/>
          </a:xfrm>
          <a:prstGeom prst="roundRect">
            <a:avLst>
              <a:gd fmla="val 66674" name="adj"/>
            </a:avLst>
          </a:prstGeom>
          <a:solidFill>
            <a:srgbClr val="00002E"/>
          </a:solidFill>
          <a:ln cap="flat" cmpd="sng" w="22850">
            <a:solidFill>
              <a:srgbClr val="D742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0323790" y="3561755"/>
            <a:ext cx="187166" cy="3119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450"/>
              <a:buFont typeface="Nunito SemiBold"/>
              <a:buNone/>
            </a:pPr>
            <a:r>
              <a:rPr b="1" lang="en-US" sz="2450">
                <a:solidFill>
                  <a:srgbClr val="FFFFFF"/>
                </a:solidFill>
                <a:latin typeface="Nunito SemiBold"/>
                <a:ea typeface="Nunito SemiBold"/>
                <a:cs typeface="Nunito SemiBold"/>
                <a:sym typeface="Nunito SemiBold"/>
              </a:rPr>
              <a:t>2</a:t>
            </a:r>
            <a:endParaRPr sz="2450">
              <a:solidFill>
                <a:schemeClr val="dk1"/>
              </a:solidFill>
              <a:latin typeface="Calibri"/>
              <a:ea typeface="Calibri"/>
              <a:cs typeface="Calibri"/>
              <a:sym typeface="Calibri"/>
            </a:endParaRPr>
          </a:p>
        </p:txBody>
      </p:sp>
      <p:sp>
        <p:nvSpPr>
          <p:cNvPr id="69" name="Google Shape;69;p2"/>
          <p:cNvSpPr/>
          <p:nvPr/>
        </p:nvSpPr>
        <p:spPr>
          <a:xfrm>
            <a:off x="10886837" y="3469243"/>
            <a:ext cx="2823805" cy="324802"/>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rgbClr val="FFFFFF"/>
              </a:buClr>
              <a:buSzPts val="2000"/>
              <a:buFont typeface="Nunito SemiBold"/>
              <a:buNone/>
            </a:pPr>
            <a:r>
              <a:rPr b="1" lang="en-US" sz="2000">
                <a:solidFill>
                  <a:srgbClr val="FFFFFF"/>
                </a:solidFill>
                <a:latin typeface="Nunito SemiBold"/>
                <a:ea typeface="Nunito SemiBold"/>
                <a:cs typeface="Nunito SemiBold"/>
                <a:sym typeface="Nunito SemiBold"/>
              </a:rPr>
              <a:t>Improve Service Quality</a:t>
            </a:r>
            <a:endParaRPr sz="2000">
              <a:solidFill>
                <a:schemeClr val="dk1"/>
              </a:solidFill>
              <a:latin typeface="Calibri"/>
              <a:ea typeface="Calibri"/>
              <a:cs typeface="Calibri"/>
              <a:sym typeface="Calibri"/>
            </a:endParaRPr>
          </a:p>
        </p:txBody>
      </p:sp>
      <p:sp>
        <p:nvSpPr>
          <p:cNvPr id="70" name="Google Shape;70;p2"/>
          <p:cNvSpPr/>
          <p:nvPr/>
        </p:nvSpPr>
        <p:spPr>
          <a:xfrm>
            <a:off x="10886837" y="3926562"/>
            <a:ext cx="2970371" cy="1413986"/>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Understanding churn drivers allows businesses to address customer pain points and enhance service quality.</a:t>
            </a:r>
            <a:endParaRPr sz="1700">
              <a:solidFill>
                <a:schemeClr val="dk1"/>
              </a:solidFill>
              <a:latin typeface="Calibri"/>
              <a:ea typeface="Calibri"/>
              <a:cs typeface="Calibri"/>
              <a:sym typeface="Calibri"/>
            </a:endParaRPr>
          </a:p>
        </p:txBody>
      </p:sp>
      <p:sp>
        <p:nvSpPr>
          <p:cNvPr id="71" name="Google Shape;71;p2"/>
          <p:cNvSpPr/>
          <p:nvPr/>
        </p:nvSpPr>
        <p:spPr>
          <a:xfrm>
            <a:off x="6259711" y="6134695"/>
            <a:ext cx="497086" cy="497086"/>
          </a:xfrm>
          <a:prstGeom prst="roundRect">
            <a:avLst>
              <a:gd fmla="val 66674" name="adj"/>
            </a:avLst>
          </a:prstGeom>
          <a:solidFill>
            <a:srgbClr val="00002E"/>
          </a:solidFill>
          <a:ln cap="flat" cmpd="sng" w="22850">
            <a:solidFill>
              <a:srgbClr val="DD78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414611" y="6227207"/>
            <a:ext cx="187166" cy="3119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450"/>
              <a:buFont typeface="Nunito SemiBold"/>
              <a:buNone/>
            </a:pPr>
            <a:r>
              <a:rPr b="1" lang="en-US" sz="2450">
                <a:solidFill>
                  <a:srgbClr val="FFFFFF"/>
                </a:solidFill>
                <a:latin typeface="Nunito SemiBold"/>
                <a:ea typeface="Nunito SemiBold"/>
                <a:cs typeface="Nunito SemiBold"/>
                <a:sym typeface="Nunito SemiBold"/>
              </a:rPr>
              <a:t>3</a:t>
            </a:r>
            <a:endParaRPr sz="2450">
              <a:solidFill>
                <a:schemeClr val="dk1"/>
              </a:solidFill>
              <a:latin typeface="Calibri"/>
              <a:ea typeface="Calibri"/>
              <a:cs typeface="Calibri"/>
              <a:sym typeface="Calibri"/>
            </a:endParaRPr>
          </a:p>
        </p:txBody>
      </p:sp>
      <p:sp>
        <p:nvSpPr>
          <p:cNvPr id="73" name="Google Shape;73;p2"/>
          <p:cNvSpPr/>
          <p:nvPr/>
        </p:nvSpPr>
        <p:spPr>
          <a:xfrm>
            <a:off x="6977658" y="6134695"/>
            <a:ext cx="4143613" cy="324802"/>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rgbClr val="FFFFFF"/>
              </a:buClr>
              <a:buSzPts val="2000"/>
              <a:buFont typeface="Nunito SemiBold"/>
              <a:buNone/>
            </a:pPr>
            <a:r>
              <a:rPr b="1" lang="en-US" sz="2000">
                <a:solidFill>
                  <a:srgbClr val="FFFFFF"/>
                </a:solidFill>
                <a:latin typeface="Nunito SemiBold"/>
                <a:ea typeface="Nunito SemiBold"/>
                <a:cs typeface="Nunito SemiBold"/>
                <a:sym typeface="Nunito SemiBold"/>
              </a:rPr>
              <a:t>Boost Long-Term Business Growth</a:t>
            </a:r>
            <a:endParaRPr sz="2000">
              <a:solidFill>
                <a:schemeClr val="dk1"/>
              </a:solidFill>
              <a:latin typeface="Calibri"/>
              <a:ea typeface="Calibri"/>
              <a:cs typeface="Calibri"/>
              <a:sym typeface="Calibri"/>
            </a:endParaRPr>
          </a:p>
        </p:txBody>
      </p:sp>
      <p:sp>
        <p:nvSpPr>
          <p:cNvPr id="74" name="Google Shape;74;p2"/>
          <p:cNvSpPr/>
          <p:nvPr/>
        </p:nvSpPr>
        <p:spPr>
          <a:xfrm>
            <a:off x="6977658" y="6592014"/>
            <a:ext cx="6879431" cy="706993"/>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Reducing churn leads to increased customer lifetime value, driving sustainable business growth.</a:t>
            </a:r>
            <a:endParaRPr sz="1700">
              <a:solidFill>
                <a:schemeClr val="dk1"/>
              </a:solidFill>
              <a:latin typeface="Calibri"/>
              <a:ea typeface="Calibri"/>
              <a:cs typeface="Calibri"/>
              <a:sym typeface="Calibri"/>
            </a:endParaRPr>
          </a:p>
        </p:txBody>
      </p:sp>
      <p:sp>
        <p:nvSpPr>
          <p:cNvPr id="75" name="Google Shape;75;p2"/>
          <p:cNvSpPr/>
          <p:nvPr/>
        </p:nvSpPr>
        <p:spPr>
          <a:xfrm>
            <a:off x="12553244" y="7602327"/>
            <a:ext cx="2077156" cy="598311"/>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0"/>
          <p:cNvSpPr/>
          <p:nvPr/>
        </p:nvSpPr>
        <p:spPr>
          <a:xfrm>
            <a:off x="837724" y="1099423"/>
            <a:ext cx="6566059"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Nunito SemiBold"/>
              <a:buNone/>
            </a:pPr>
            <a:r>
              <a:rPr b="1" lang="en-US" sz="4400">
                <a:solidFill>
                  <a:srgbClr val="FFFFFF"/>
                </a:solidFill>
                <a:latin typeface="Nunito SemiBold"/>
                <a:ea typeface="Nunito SemiBold"/>
                <a:cs typeface="Nunito SemiBold"/>
                <a:sym typeface="Nunito SemiBold"/>
              </a:rPr>
              <a:t>Appendix and References</a:t>
            </a:r>
            <a:endParaRPr sz="4400">
              <a:solidFill>
                <a:schemeClr val="dk1"/>
              </a:solidFill>
              <a:latin typeface="Calibri"/>
              <a:ea typeface="Calibri"/>
              <a:cs typeface="Calibri"/>
              <a:sym typeface="Calibri"/>
            </a:endParaRPr>
          </a:p>
        </p:txBody>
      </p:sp>
      <p:pic>
        <p:nvPicPr>
          <p:cNvPr descr="preencoded.png" id="401" name="Google Shape;401;p20"/>
          <p:cNvPicPr preferRelativeResize="0"/>
          <p:nvPr/>
        </p:nvPicPr>
        <p:blipFill rotWithShape="1">
          <a:blip r:embed="rId3">
            <a:alphaModFix/>
          </a:blip>
          <a:srcRect b="0" l="0" r="0" t="0"/>
          <a:stretch/>
        </p:blipFill>
        <p:spPr>
          <a:xfrm>
            <a:off x="837724" y="2282190"/>
            <a:ext cx="4078962" cy="2520910"/>
          </a:xfrm>
          <a:prstGeom prst="rect">
            <a:avLst/>
          </a:prstGeom>
          <a:noFill/>
          <a:ln>
            <a:noFill/>
          </a:ln>
        </p:spPr>
      </p:pic>
      <p:sp>
        <p:nvSpPr>
          <p:cNvPr id="402" name="Google Shape;402;p20"/>
          <p:cNvSpPr/>
          <p:nvPr/>
        </p:nvSpPr>
        <p:spPr>
          <a:xfrm>
            <a:off x="837724" y="5102304"/>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Visuals</a:t>
            </a:r>
            <a:endParaRPr sz="2200">
              <a:solidFill>
                <a:schemeClr val="dk1"/>
              </a:solidFill>
              <a:latin typeface="Calibri"/>
              <a:ea typeface="Calibri"/>
              <a:cs typeface="Calibri"/>
              <a:sym typeface="Calibri"/>
            </a:endParaRPr>
          </a:p>
        </p:txBody>
      </p:sp>
      <p:sp>
        <p:nvSpPr>
          <p:cNvPr id="403" name="Google Shape;403;p20"/>
          <p:cNvSpPr/>
          <p:nvPr/>
        </p:nvSpPr>
        <p:spPr>
          <a:xfrm>
            <a:off x="837724" y="5597843"/>
            <a:ext cx="4078962"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Detailed charts and heatmaps showcase churn rates by customer segments, including age, contract types, service usage, and pricing plans.</a:t>
            </a:r>
            <a:endParaRPr sz="1850">
              <a:solidFill>
                <a:schemeClr val="dk1"/>
              </a:solidFill>
              <a:latin typeface="Calibri"/>
              <a:ea typeface="Calibri"/>
              <a:cs typeface="Calibri"/>
              <a:sym typeface="Calibri"/>
            </a:endParaRPr>
          </a:p>
        </p:txBody>
      </p:sp>
      <p:pic>
        <p:nvPicPr>
          <p:cNvPr descr="preencoded.png" id="404" name="Google Shape;404;p20"/>
          <p:cNvPicPr preferRelativeResize="0"/>
          <p:nvPr/>
        </p:nvPicPr>
        <p:blipFill rotWithShape="1">
          <a:blip r:embed="rId4">
            <a:alphaModFix/>
          </a:blip>
          <a:srcRect b="0" l="0" r="0" t="0"/>
          <a:stretch/>
        </p:blipFill>
        <p:spPr>
          <a:xfrm>
            <a:off x="5275659" y="2282190"/>
            <a:ext cx="4078962" cy="2520910"/>
          </a:xfrm>
          <a:prstGeom prst="rect">
            <a:avLst/>
          </a:prstGeom>
          <a:noFill/>
          <a:ln>
            <a:noFill/>
          </a:ln>
        </p:spPr>
      </p:pic>
      <p:sp>
        <p:nvSpPr>
          <p:cNvPr id="405" name="Google Shape;405;p20"/>
          <p:cNvSpPr/>
          <p:nvPr/>
        </p:nvSpPr>
        <p:spPr>
          <a:xfrm>
            <a:off x="5275659" y="5102304"/>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Tools</a:t>
            </a:r>
            <a:endParaRPr sz="2200">
              <a:solidFill>
                <a:schemeClr val="dk1"/>
              </a:solidFill>
              <a:latin typeface="Calibri"/>
              <a:ea typeface="Calibri"/>
              <a:cs typeface="Calibri"/>
              <a:sym typeface="Calibri"/>
            </a:endParaRPr>
          </a:p>
        </p:txBody>
      </p:sp>
      <p:sp>
        <p:nvSpPr>
          <p:cNvPr id="406" name="Google Shape;406;p20"/>
          <p:cNvSpPr/>
          <p:nvPr/>
        </p:nvSpPr>
        <p:spPr>
          <a:xfrm>
            <a:off x="5275659" y="5597843"/>
            <a:ext cx="4078962"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Data analysis and visualization tools utilized for the churn analysis include </a:t>
            </a:r>
            <a:r>
              <a:rPr b="1" lang="en-US" sz="1850">
                <a:solidFill>
                  <a:srgbClr val="FFFFFF"/>
                </a:solidFill>
                <a:latin typeface="PT Sans"/>
                <a:ea typeface="PT Sans"/>
                <a:cs typeface="PT Sans"/>
                <a:sym typeface="PT Sans"/>
              </a:rPr>
              <a:t>SQL</a:t>
            </a:r>
            <a:r>
              <a:rPr lang="en-US" sz="1850">
                <a:solidFill>
                  <a:srgbClr val="FFFFFF"/>
                </a:solidFill>
                <a:latin typeface="PT Sans"/>
                <a:ea typeface="PT Sans"/>
                <a:cs typeface="PT Sans"/>
                <a:sym typeface="PT Sans"/>
              </a:rPr>
              <a:t>, </a:t>
            </a:r>
            <a:r>
              <a:rPr b="1" lang="en-US" sz="1850">
                <a:solidFill>
                  <a:srgbClr val="FFFFFF"/>
                </a:solidFill>
                <a:latin typeface="PT Sans"/>
                <a:ea typeface="PT Sans"/>
                <a:cs typeface="PT Sans"/>
                <a:sym typeface="PT Sans"/>
              </a:rPr>
              <a:t>Power BI</a:t>
            </a:r>
            <a:r>
              <a:rPr lang="en-US" sz="1850">
                <a:solidFill>
                  <a:srgbClr val="FFFFFF"/>
                </a:solidFill>
                <a:latin typeface="PT Sans"/>
                <a:ea typeface="PT Sans"/>
                <a:cs typeface="PT Sans"/>
                <a:sym typeface="PT Sans"/>
              </a:rPr>
              <a:t>, and </a:t>
            </a:r>
            <a:r>
              <a:rPr b="1" lang="en-US" sz="1850">
                <a:solidFill>
                  <a:srgbClr val="FFFFFF"/>
                </a:solidFill>
                <a:latin typeface="PT Sans"/>
                <a:ea typeface="PT Sans"/>
                <a:cs typeface="PT Sans"/>
                <a:sym typeface="PT Sans"/>
              </a:rPr>
              <a:t>Tableau</a:t>
            </a:r>
            <a:r>
              <a:rPr lang="en-US" sz="1850">
                <a:solidFill>
                  <a:srgbClr val="FFFFFF"/>
                </a:solidFill>
                <a:latin typeface="PT Sans"/>
                <a:ea typeface="PT Sans"/>
                <a:cs typeface="PT Sans"/>
                <a:sym typeface="PT Sans"/>
              </a:rPr>
              <a:t>.</a:t>
            </a:r>
            <a:endParaRPr sz="1850">
              <a:solidFill>
                <a:schemeClr val="dk1"/>
              </a:solidFill>
              <a:latin typeface="Calibri"/>
              <a:ea typeface="Calibri"/>
              <a:cs typeface="Calibri"/>
              <a:sym typeface="Calibri"/>
            </a:endParaRPr>
          </a:p>
        </p:txBody>
      </p:sp>
      <p:pic>
        <p:nvPicPr>
          <p:cNvPr descr="preencoded.png" id="407" name="Google Shape;407;p20"/>
          <p:cNvPicPr preferRelativeResize="0"/>
          <p:nvPr/>
        </p:nvPicPr>
        <p:blipFill rotWithShape="1">
          <a:blip r:embed="rId5">
            <a:alphaModFix/>
          </a:blip>
          <a:srcRect b="0" l="0" r="0" t="0"/>
          <a:stretch/>
        </p:blipFill>
        <p:spPr>
          <a:xfrm>
            <a:off x="9713595" y="2282190"/>
            <a:ext cx="4079081" cy="2521029"/>
          </a:xfrm>
          <a:prstGeom prst="rect">
            <a:avLst/>
          </a:prstGeom>
          <a:noFill/>
          <a:ln>
            <a:noFill/>
          </a:ln>
        </p:spPr>
      </p:pic>
      <p:sp>
        <p:nvSpPr>
          <p:cNvPr id="408" name="Google Shape;408;p20"/>
          <p:cNvSpPr/>
          <p:nvPr/>
        </p:nvSpPr>
        <p:spPr>
          <a:xfrm>
            <a:off x="9713595" y="5102423"/>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References</a:t>
            </a:r>
            <a:endParaRPr sz="2200">
              <a:solidFill>
                <a:schemeClr val="dk1"/>
              </a:solidFill>
              <a:latin typeface="Calibri"/>
              <a:ea typeface="Calibri"/>
              <a:cs typeface="Calibri"/>
              <a:sym typeface="Calibri"/>
            </a:endParaRPr>
          </a:p>
        </p:txBody>
      </p:sp>
      <p:sp>
        <p:nvSpPr>
          <p:cNvPr id="409" name="Google Shape;409;p20"/>
          <p:cNvSpPr/>
          <p:nvPr/>
        </p:nvSpPr>
        <p:spPr>
          <a:xfrm>
            <a:off x="9713595" y="5597962"/>
            <a:ext cx="4079081"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References include reputable telecom datasets and industry benchmarks, such as research reports, industry publications, and government statistics.</a:t>
            </a:r>
            <a:endParaRPr sz="1850">
              <a:solidFill>
                <a:schemeClr val="dk1"/>
              </a:solidFill>
              <a:latin typeface="Calibri"/>
              <a:ea typeface="Calibri"/>
              <a:cs typeface="Calibri"/>
              <a:sym typeface="Calibri"/>
            </a:endParaRPr>
          </a:p>
        </p:txBody>
      </p:sp>
      <p:sp>
        <p:nvSpPr>
          <p:cNvPr id="410" name="Google Shape;410;p20"/>
          <p:cNvSpPr/>
          <p:nvPr/>
        </p:nvSpPr>
        <p:spPr>
          <a:xfrm>
            <a:off x="12553244" y="7718109"/>
            <a:ext cx="2077156" cy="482529"/>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1"/>
          <p:cNvSpPr/>
          <p:nvPr/>
        </p:nvSpPr>
        <p:spPr>
          <a:xfrm>
            <a:off x="12553244" y="7718109"/>
            <a:ext cx="2077156" cy="482529"/>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21"/>
          <p:cNvSpPr/>
          <p:nvPr/>
        </p:nvSpPr>
        <p:spPr>
          <a:xfrm>
            <a:off x="4997491" y="3910405"/>
            <a:ext cx="5424556" cy="1755882"/>
          </a:xfrm>
          <a:prstGeom prst="rect">
            <a:avLst/>
          </a:prstGeom>
          <a:noFill/>
          <a:ln>
            <a:noFill/>
          </a:ln>
        </p:spPr>
        <p:txBody>
          <a:bodyPr anchorCtr="0" anchor="t" bIns="0" lIns="0" spcFirstLastPara="1" rIns="0" wrap="square" tIns="0">
            <a:noAutofit/>
          </a:bodyPr>
          <a:lstStyle/>
          <a:p>
            <a:pPr indent="0" lvl="0" marL="0" marR="0" rtl="0" algn="l">
              <a:lnSpc>
                <a:spcPct val="68750"/>
              </a:lnSpc>
              <a:spcBef>
                <a:spcPts val="0"/>
              </a:spcBef>
              <a:spcAft>
                <a:spcPts val="0"/>
              </a:spcAft>
              <a:buClr>
                <a:srgbClr val="FFFFFF"/>
              </a:buClr>
              <a:buSzPts val="8000"/>
              <a:buFont typeface="Nunito SemiBold"/>
              <a:buNone/>
            </a:pPr>
            <a:r>
              <a:rPr b="1" lang="en-US" sz="8000">
                <a:solidFill>
                  <a:srgbClr val="FFFFFF"/>
                </a:solidFill>
                <a:latin typeface="Nunito SemiBold"/>
                <a:ea typeface="Nunito SemiBold"/>
                <a:cs typeface="Nunito SemiBold"/>
                <a:sym typeface="Nunito SemiBold"/>
              </a:rPr>
              <a:t>Thank You</a:t>
            </a:r>
            <a:endParaRPr sz="80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descr="preencoded.png" id="81" name="Google Shape;81;p3"/>
          <p:cNvPicPr preferRelativeResize="0"/>
          <p:nvPr/>
        </p:nvPicPr>
        <p:blipFill rotWithShape="1">
          <a:blip r:embed="rId3">
            <a:alphaModFix/>
          </a:blip>
          <a:srcRect b="0" l="0" r="0" t="0"/>
          <a:stretch/>
        </p:blipFill>
        <p:spPr>
          <a:xfrm>
            <a:off x="0" y="0"/>
            <a:ext cx="5486400" cy="8231386"/>
          </a:xfrm>
          <a:prstGeom prst="rect">
            <a:avLst/>
          </a:prstGeom>
          <a:noFill/>
          <a:ln>
            <a:noFill/>
          </a:ln>
        </p:spPr>
      </p:pic>
      <p:sp>
        <p:nvSpPr>
          <p:cNvPr id="82" name="Google Shape;82;p3"/>
          <p:cNvSpPr/>
          <p:nvPr/>
        </p:nvSpPr>
        <p:spPr>
          <a:xfrm>
            <a:off x="6188869" y="551974"/>
            <a:ext cx="7739062" cy="1180624"/>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FFFFFF"/>
              </a:buClr>
              <a:buSzPts val="3700"/>
              <a:buFont typeface="Nunito SemiBold"/>
              <a:buNone/>
            </a:pPr>
            <a:r>
              <a:rPr b="1" lang="en-US" sz="3700">
                <a:solidFill>
                  <a:srgbClr val="FFFFFF"/>
                </a:solidFill>
                <a:latin typeface="Nunito SemiBold"/>
                <a:ea typeface="Nunito SemiBold"/>
                <a:cs typeface="Nunito SemiBold"/>
                <a:sym typeface="Nunito SemiBold"/>
              </a:rPr>
              <a:t>Objective 1 – Predict and Analyze Churn</a:t>
            </a:r>
            <a:endParaRPr sz="3700">
              <a:solidFill>
                <a:schemeClr val="dk1"/>
              </a:solidFill>
              <a:latin typeface="Calibri"/>
              <a:ea typeface="Calibri"/>
              <a:cs typeface="Calibri"/>
              <a:sym typeface="Calibri"/>
            </a:endParaRPr>
          </a:p>
        </p:txBody>
      </p:sp>
      <p:sp>
        <p:nvSpPr>
          <p:cNvPr id="83" name="Google Shape;83;p3"/>
          <p:cNvSpPr/>
          <p:nvPr/>
        </p:nvSpPr>
        <p:spPr>
          <a:xfrm>
            <a:off x="6188869" y="2033588"/>
            <a:ext cx="7739062" cy="64222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PT Sans"/>
              <a:buNone/>
            </a:pPr>
            <a:r>
              <a:rPr lang="en-US" sz="1550">
                <a:solidFill>
                  <a:srgbClr val="FFFFFF"/>
                </a:solidFill>
                <a:latin typeface="PT Sans"/>
                <a:ea typeface="PT Sans"/>
                <a:cs typeface="PT Sans"/>
                <a:sym typeface="PT Sans"/>
              </a:rPr>
              <a:t>The primary objective is to leverage analytics to identify high-risk customer segments and understand the factors contributing to churn.</a:t>
            </a:r>
            <a:endParaRPr sz="1550">
              <a:solidFill>
                <a:schemeClr val="dk1"/>
              </a:solidFill>
              <a:latin typeface="Calibri"/>
              <a:ea typeface="Calibri"/>
              <a:cs typeface="Calibri"/>
              <a:sym typeface="Calibri"/>
            </a:endParaRPr>
          </a:p>
        </p:txBody>
      </p:sp>
      <p:sp>
        <p:nvSpPr>
          <p:cNvPr id="84" name="Google Shape;84;p3"/>
          <p:cNvSpPr/>
          <p:nvPr/>
        </p:nvSpPr>
        <p:spPr>
          <a:xfrm>
            <a:off x="6478429" y="2901553"/>
            <a:ext cx="22860" cy="4777859"/>
          </a:xfrm>
          <a:prstGeom prst="roundRect">
            <a:avLst>
              <a:gd fmla="val 1317056" name="adj"/>
            </a:avLst>
          </a:prstGeom>
          <a:solidFill>
            <a:srgbClr val="FFFFFF">
              <a:alpha val="2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6692801" y="3341608"/>
            <a:ext cx="702469" cy="22860"/>
          </a:xfrm>
          <a:prstGeom prst="roundRect">
            <a:avLst>
              <a:gd fmla="val 1317056" name="adj"/>
            </a:avLst>
          </a:prstGeom>
          <a:solidFill>
            <a:srgbClr val="F2B4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6264057" y="3127296"/>
            <a:ext cx="451604" cy="451604"/>
          </a:xfrm>
          <a:prstGeom prst="roundRect">
            <a:avLst>
              <a:gd fmla="val 66669" name="adj"/>
            </a:avLst>
          </a:prstGeom>
          <a:solidFill>
            <a:srgbClr val="00002E"/>
          </a:solidFill>
          <a:ln cap="flat" cmpd="sng" w="22850">
            <a:solidFill>
              <a:srgbClr val="F2B4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6404789" y="3211354"/>
            <a:ext cx="170021"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1</a:t>
            </a:r>
            <a:endParaRPr sz="2200">
              <a:solidFill>
                <a:schemeClr val="dk1"/>
              </a:solidFill>
              <a:latin typeface="Calibri"/>
              <a:ea typeface="Calibri"/>
              <a:cs typeface="Calibri"/>
              <a:sym typeface="Calibri"/>
            </a:endParaRPr>
          </a:p>
        </p:txBody>
      </p:sp>
      <p:sp>
        <p:nvSpPr>
          <p:cNvPr id="88" name="Google Shape;88;p3"/>
          <p:cNvSpPr/>
          <p:nvPr/>
        </p:nvSpPr>
        <p:spPr>
          <a:xfrm>
            <a:off x="7593806" y="3102173"/>
            <a:ext cx="3087886" cy="295037"/>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FFFFFF"/>
              </a:buClr>
              <a:buSzPts val="1850"/>
              <a:buFont typeface="Nunito SemiBold"/>
              <a:buNone/>
            </a:pPr>
            <a:r>
              <a:rPr b="1" lang="en-US" sz="1850">
                <a:solidFill>
                  <a:srgbClr val="FFFFFF"/>
                </a:solidFill>
                <a:latin typeface="Nunito SemiBold"/>
                <a:ea typeface="Nunito SemiBold"/>
                <a:cs typeface="Nunito SemiBold"/>
                <a:sym typeface="Nunito SemiBold"/>
              </a:rPr>
              <a:t>Identify High-Risk Segments</a:t>
            </a:r>
            <a:endParaRPr sz="1850">
              <a:solidFill>
                <a:schemeClr val="dk1"/>
              </a:solidFill>
              <a:latin typeface="Calibri"/>
              <a:ea typeface="Calibri"/>
              <a:cs typeface="Calibri"/>
              <a:sym typeface="Calibri"/>
            </a:endParaRPr>
          </a:p>
        </p:txBody>
      </p:sp>
      <p:sp>
        <p:nvSpPr>
          <p:cNvPr id="89" name="Google Shape;89;p3"/>
          <p:cNvSpPr/>
          <p:nvPr/>
        </p:nvSpPr>
        <p:spPr>
          <a:xfrm>
            <a:off x="7593806" y="3517583"/>
            <a:ext cx="6334125" cy="64222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PT Sans"/>
              <a:buNone/>
            </a:pPr>
            <a:r>
              <a:rPr lang="en-US" sz="1550">
                <a:solidFill>
                  <a:srgbClr val="FFFFFF"/>
                </a:solidFill>
                <a:latin typeface="PT Sans"/>
                <a:ea typeface="PT Sans"/>
                <a:cs typeface="PT Sans"/>
                <a:sym typeface="PT Sans"/>
              </a:rPr>
              <a:t>Predictive models help identify customers with a high probability of churning, allowing for targeted retention efforts.</a:t>
            </a:r>
            <a:endParaRPr sz="1550">
              <a:solidFill>
                <a:schemeClr val="dk1"/>
              </a:solidFill>
              <a:latin typeface="Calibri"/>
              <a:ea typeface="Calibri"/>
              <a:cs typeface="Calibri"/>
              <a:sym typeface="Calibri"/>
            </a:endParaRPr>
          </a:p>
        </p:txBody>
      </p:sp>
      <p:sp>
        <p:nvSpPr>
          <p:cNvPr id="90" name="Google Shape;90;p3"/>
          <p:cNvSpPr/>
          <p:nvPr/>
        </p:nvSpPr>
        <p:spPr>
          <a:xfrm>
            <a:off x="6692801" y="5001101"/>
            <a:ext cx="702469" cy="22860"/>
          </a:xfrm>
          <a:prstGeom prst="roundRect">
            <a:avLst>
              <a:gd fmla="val 1317056" name="adj"/>
            </a:avLst>
          </a:prstGeom>
          <a:solidFill>
            <a:srgbClr val="D74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6264057" y="4786789"/>
            <a:ext cx="451604" cy="451604"/>
          </a:xfrm>
          <a:prstGeom prst="roundRect">
            <a:avLst>
              <a:gd fmla="val 66669" name="adj"/>
            </a:avLst>
          </a:prstGeom>
          <a:solidFill>
            <a:srgbClr val="00002E"/>
          </a:solidFill>
          <a:ln cap="flat" cmpd="sng" w="22850">
            <a:solidFill>
              <a:srgbClr val="D742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6404789" y="4870847"/>
            <a:ext cx="170021"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2</a:t>
            </a:r>
            <a:endParaRPr sz="2200">
              <a:solidFill>
                <a:schemeClr val="dk1"/>
              </a:solidFill>
              <a:latin typeface="Calibri"/>
              <a:ea typeface="Calibri"/>
              <a:cs typeface="Calibri"/>
              <a:sym typeface="Calibri"/>
            </a:endParaRPr>
          </a:p>
        </p:txBody>
      </p:sp>
      <p:sp>
        <p:nvSpPr>
          <p:cNvPr id="93" name="Google Shape;93;p3"/>
          <p:cNvSpPr/>
          <p:nvPr/>
        </p:nvSpPr>
        <p:spPr>
          <a:xfrm>
            <a:off x="7593806" y="4761667"/>
            <a:ext cx="2812494" cy="295037"/>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FFFFFF"/>
              </a:buClr>
              <a:buSzPts val="1850"/>
              <a:buFont typeface="Nunito SemiBold"/>
              <a:buNone/>
            </a:pPr>
            <a:r>
              <a:rPr b="1" lang="en-US" sz="1850">
                <a:solidFill>
                  <a:srgbClr val="FFFFFF"/>
                </a:solidFill>
                <a:latin typeface="Nunito SemiBold"/>
                <a:ea typeface="Nunito SemiBold"/>
                <a:cs typeface="Nunito SemiBold"/>
                <a:sym typeface="Nunito SemiBold"/>
              </a:rPr>
              <a:t>Understand Churn Drivers</a:t>
            </a:r>
            <a:endParaRPr sz="1850">
              <a:solidFill>
                <a:schemeClr val="dk1"/>
              </a:solidFill>
              <a:latin typeface="Calibri"/>
              <a:ea typeface="Calibri"/>
              <a:cs typeface="Calibri"/>
              <a:sym typeface="Calibri"/>
            </a:endParaRPr>
          </a:p>
        </p:txBody>
      </p:sp>
      <p:sp>
        <p:nvSpPr>
          <p:cNvPr id="94" name="Google Shape;94;p3"/>
          <p:cNvSpPr/>
          <p:nvPr/>
        </p:nvSpPr>
        <p:spPr>
          <a:xfrm>
            <a:off x="7593806" y="5177076"/>
            <a:ext cx="6334125" cy="64222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PT Sans"/>
              <a:buNone/>
            </a:pPr>
            <a:r>
              <a:rPr lang="en-US" sz="1550">
                <a:solidFill>
                  <a:srgbClr val="FFFFFF"/>
                </a:solidFill>
                <a:latin typeface="PT Sans"/>
                <a:ea typeface="PT Sans"/>
                <a:cs typeface="PT Sans"/>
                <a:sym typeface="PT Sans"/>
              </a:rPr>
              <a:t>Analyzing churn data reveals the key factors influencing customer decisions, providing insights for improvement.</a:t>
            </a:r>
            <a:endParaRPr sz="1550">
              <a:solidFill>
                <a:schemeClr val="dk1"/>
              </a:solidFill>
              <a:latin typeface="Calibri"/>
              <a:ea typeface="Calibri"/>
              <a:cs typeface="Calibri"/>
              <a:sym typeface="Calibri"/>
            </a:endParaRPr>
          </a:p>
        </p:txBody>
      </p:sp>
      <p:sp>
        <p:nvSpPr>
          <p:cNvPr id="95" name="Google Shape;95;p3"/>
          <p:cNvSpPr/>
          <p:nvPr/>
        </p:nvSpPr>
        <p:spPr>
          <a:xfrm>
            <a:off x="6692801" y="6660594"/>
            <a:ext cx="702469" cy="22860"/>
          </a:xfrm>
          <a:prstGeom prst="roundRect">
            <a:avLst>
              <a:gd fmla="val 1317056" name="adj"/>
            </a:avLst>
          </a:prstGeom>
          <a:solidFill>
            <a:srgbClr val="DD78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6264057" y="6446282"/>
            <a:ext cx="451604" cy="451604"/>
          </a:xfrm>
          <a:prstGeom prst="roundRect">
            <a:avLst>
              <a:gd fmla="val 66669" name="adj"/>
            </a:avLst>
          </a:prstGeom>
          <a:solidFill>
            <a:srgbClr val="00002E"/>
          </a:solidFill>
          <a:ln cap="flat" cmpd="sng" w="22850">
            <a:solidFill>
              <a:srgbClr val="DD78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6404789" y="6530340"/>
            <a:ext cx="170021" cy="28336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3</a:t>
            </a:r>
            <a:endParaRPr sz="2200">
              <a:solidFill>
                <a:schemeClr val="dk1"/>
              </a:solidFill>
              <a:latin typeface="Calibri"/>
              <a:ea typeface="Calibri"/>
              <a:cs typeface="Calibri"/>
              <a:sym typeface="Calibri"/>
            </a:endParaRPr>
          </a:p>
        </p:txBody>
      </p:sp>
      <p:sp>
        <p:nvSpPr>
          <p:cNvPr id="98" name="Google Shape;98;p3"/>
          <p:cNvSpPr/>
          <p:nvPr/>
        </p:nvSpPr>
        <p:spPr>
          <a:xfrm>
            <a:off x="7593806" y="6421160"/>
            <a:ext cx="2868454" cy="295037"/>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FFFFFF"/>
              </a:buClr>
              <a:buSzPts val="1850"/>
              <a:buFont typeface="Nunito SemiBold"/>
              <a:buNone/>
            </a:pPr>
            <a:r>
              <a:rPr b="1" lang="en-US" sz="1850">
                <a:solidFill>
                  <a:srgbClr val="FFFFFF"/>
                </a:solidFill>
                <a:latin typeface="Nunito SemiBold"/>
                <a:ea typeface="Nunito SemiBold"/>
                <a:cs typeface="Nunito SemiBold"/>
                <a:sym typeface="Nunito SemiBold"/>
              </a:rPr>
              <a:t>Develop Predictive Models</a:t>
            </a:r>
            <a:endParaRPr sz="1850">
              <a:solidFill>
                <a:schemeClr val="dk1"/>
              </a:solidFill>
              <a:latin typeface="Calibri"/>
              <a:ea typeface="Calibri"/>
              <a:cs typeface="Calibri"/>
              <a:sym typeface="Calibri"/>
            </a:endParaRPr>
          </a:p>
        </p:txBody>
      </p:sp>
      <p:sp>
        <p:nvSpPr>
          <p:cNvPr id="99" name="Google Shape;99;p3"/>
          <p:cNvSpPr/>
          <p:nvPr/>
        </p:nvSpPr>
        <p:spPr>
          <a:xfrm>
            <a:off x="7593806" y="6836569"/>
            <a:ext cx="6334125" cy="64222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FFFFF"/>
              </a:buClr>
              <a:buSzPts val="1550"/>
              <a:buFont typeface="PT Sans"/>
              <a:buNone/>
            </a:pPr>
            <a:r>
              <a:rPr lang="en-US" sz="1550">
                <a:solidFill>
                  <a:srgbClr val="FFFFFF"/>
                </a:solidFill>
                <a:latin typeface="PT Sans"/>
                <a:ea typeface="PT Sans"/>
                <a:cs typeface="PT Sans"/>
                <a:sym typeface="PT Sans"/>
              </a:rPr>
              <a:t>Advanced analytics techniques are used to build predictive models that forecast churn likelihood and inform retention strategies.</a:t>
            </a:r>
            <a:endParaRPr sz="1550">
              <a:solidFill>
                <a:schemeClr val="dk1"/>
              </a:solidFill>
              <a:latin typeface="Calibri"/>
              <a:ea typeface="Calibri"/>
              <a:cs typeface="Calibri"/>
              <a:sym typeface="Calibri"/>
            </a:endParaRPr>
          </a:p>
        </p:txBody>
      </p:sp>
      <p:sp>
        <p:nvSpPr>
          <p:cNvPr id="100" name="Google Shape;100;p3"/>
          <p:cNvSpPr/>
          <p:nvPr/>
        </p:nvSpPr>
        <p:spPr>
          <a:xfrm>
            <a:off x="12553244" y="7602327"/>
            <a:ext cx="2077156" cy="598311"/>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p:nvPr/>
        </p:nvSpPr>
        <p:spPr>
          <a:xfrm>
            <a:off x="837724" y="1047631"/>
            <a:ext cx="12954952"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Nunito SemiBold"/>
              <a:buNone/>
            </a:pPr>
            <a:r>
              <a:rPr b="1" lang="en-US" sz="4400">
                <a:solidFill>
                  <a:srgbClr val="FFFFFF"/>
                </a:solidFill>
                <a:latin typeface="Nunito SemiBold"/>
                <a:ea typeface="Nunito SemiBold"/>
                <a:cs typeface="Nunito SemiBold"/>
                <a:sym typeface="Nunito SemiBold"/>
              </a:rPr>
              <a:t>Objective 2 – Provide Actionable Insights &amp; Leverage Advanced Tools</a:t>
            </a:r>
            <a:endParaRPr sz="4400">
              <a:solidFill>
                <a:schemeClr val="dk1"/>
              </a:solidFill>
              <a:latin typeface="Calibri"/>
              <a:ea typeface="Calibri"/>
              <a:cs typeface="Calibri"/>
              <a:sym typeface="Calibri"/>
            </a:endParaRPr>
          </a:p>
        </p:txBody>
      </p:sp>
      <p:sp>
        <p:nvSpPr>
          <p:cNvPr id="107" name="Google Shape;107;p4"/>
          <p:cNvSpPr/>
          <p:nvPr/>
        </p:nvSpPr>
        <p:spPr>
          <a:xfrm>
            <a:off x="837724" y="2934414"/>
            <a:ext cx="12954952"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The goal is to provide actionable insights that inform marketing strategies, service improvements, and customer retention initiatives.</a:t>
            </a:r>
            <a:endParaRPr sz="1850">
              <a:solidFill>
                <a:schemeClr val="dk1"/>
              </a:solidFill>
              <a:latin typeface="Calibri"/>
              <a:ea typeface="Calibri"/>
              <a:cs typeface="Calibri"/>
              <a:sym typeface="Calibri"/>
            </a:endParaRPr>
          </a:p>
        </p:txBody>
      </p:sp>
      <p:sp>
        <p:nvSpPr>
          <p:cNvPr id="108" name="Google Shape;108;p4"/>
          <p:cNvSpPr/>
          <p:nvPr/>
        </p:nvSpPr>
        <p:spPr>
          <a:xfrm>
            <a:off x="837724" y="4208978"/>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Actionable Insights</a:t>
            </a:r>
            <a:endParaRPr sz="2200">
              <a:solidFill>
                <a:schemeClr val="dk1"/>
              </a:solidFill>
              <a:latin typeface="Calibri"/>
              <a:ea typeface="Calibri"/>
              <a:cs typeface="Calibri"/>
              <a:sym typeface="Calibri"/>
            </a:endParaRPr>
          </a:p>
        </p:txBody>
      </p:sp>
      <p:sp>
        <p:nvSpPr>
          <p:cNvPr id="109" name="Google Shape;109;p4"/>
          <p:cNvSpPr/>
          <p:nvPr/>
        </p:nvSpPr>
        <p:spPr>
          <a:xfrm>
            <a:off x="837724" y="4800243"/>
            <a:ext cx="618553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Recommendations are tailored to address specific churn drivers and improve customer satisfaction.</a:t>
            </a:r>
            <a:endParaRPr sz="1850">
              <a:solidFill>
                <a:schemeClr val="dk1"/>
              </a:solidFill>
              <a:latin typeface="Calibri"/>
              <a:ea typeface="Calibri"/>
              <a:cs typeface="Calibri"/>
              <a:sym typeface="Calibri"/>
            </a:endParaRPr>
          </a:p>
        </p:txBody>
      </p:sp>
      <p:sp>
        <p:nvSpPr>
          <p:cNvPr id="110" name="Google Shape;110;p4"/>
          <p:cNvSpPr/>
          <p:nvPr/>
        </p:nvSpPr>
        <p:spPr>
          <a:xfrm>
            <a:off x="837724" y="5781675"/>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FFFFF"/>
              </a:buClr>
              <a:buSzPts val="1850"/>
              <a:buFont typeface="Calibri"/>
              <a:buAutoNum type="arabicPeriod"/>
            </a:pPr>
            <a:r>
              <a:rPr lang="en-US" sz="1850">
                <a:solidFill>
                  <a:srgbClr val="FFFFFF"/>
                </a:solidFill>
                <a:latin typeface="PT Sans"/>
                <a:ea typeface="PT Sans"/>
                <a:cs typeface="PT Sans"/>
                <a:sym typeface="PT Sans"/>
              </a:rPr>
              <a:t>Marketing Strategies</a:t>
            </a:r>
            <a:endParaRPr sz="1850">
              <a:solidFill>
                <a:schemeClr val="dk1"/>
              </a:solidFill>
              <a:latin typeface="Calibri"/>
              <a:ea typeface="Calibri"/>
              <a:cs typeface="Calibri"/>
              <a:sym typeface="Calibri"/>
            </a:endParaRPr>
          </a:p>
        </p:txBody>
      </p:sp>
      <p:sp>
        <p:nvSpPr>
          <p:cNvPr id="111" name="Google Shape;111;p4"/>
          <p:cNvSpPr/>
          <p:nvPr/>
        </p:nvSpPr>
        <p:spPr>
          <a:xfrm>
            <a:off x="837724" y="6248400"/>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FFFFF"/>
              </a:buClr>
              <a:buSzPts val="1850"/>
              <a:buFont typeface="Calibri"/>
              <a:buAutoNum type="arabicPeriod" startAt="2"/>
            </a:pPr>
            <a:r>
              <a:rPr lang="en-US" sz="1850">
                <a:solidFill>
                  <a:srgbClr val="FFFFFF"/>
                </a:solidFill>
                <a:latin typeface="PT Sans"/>
                <a:ea typeface="PT Sans"/>
                <a:cs typeface="PT Sans"/>
                <a:sym typeface="PT Sans"/>
              </a:rPr>
              <a:t>Service Improvements</a:t>
            </a:r>
            <a:endParaRPr sz="1850">
              <a:solidFill>
                <a:schemeClr val="dk1"/>
              </a:solidFill>
              <a:latin typeface="Calibri"/>
              <a:ea typeface="Calibri"/>
              <a:cs typeface="Calibri"/>
              <a:sym typeface="Calibri"/>
            </a:endParaRPr>
          </a:p>
        </p:txBody>
      </p:sp>
      <p:sp>
        <p:nvSpPr>
          <p:cNvPr id="112" name="Google Shape;112;p4"/>
          <p:cNvSpPr/>
          <p:nvPr/>
        </p:nvSpPr>
        <p:spPr>
          <a:xfrm>
            <a:off x="837724" y="6715125"/>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FFFFF"/>
              </a:buClr>
              <a:buSzPts val="1850"/>
              <a:buFont typeface="Calibri"/>
              <a:buAutoNum type="arabicPeriod" startAt="3"/>
            </a:pPr>
            <a:r>
              <a:rPr lang="en-US" sz="1850">
                <a:solidFill>
                  <a:srgbClr val="FFFFFF"/>
                </a:solidFill>
                <a:latin typeface="PT Sans"/>
                <a:ea typeface="PT Sans"/>
                <a:cs typeface="PT Sans"/>
                <a:sym typeface="PT Sans"/>
              </a:rPr>
              <a:t>Customer Retention Initiatives</a:t>
            </a:r>
            <a:endParaRPr sz="1850">
              <a:solidFill>
                <a:schemeClr val="dk1"/>
              </a:solidFill>
              <a:latin typeface="Calibri"/>
              <a:ea typeface="Calibri"/>
              <a:cs typeface="Calibri"/>
              <a:sym typeface="Calibri"/>
            </a:endParaRPr>
          </a:p>
        </p:txBody>
      </p:sp>
      <p:sp>
        <p:nvSpPr>
          <p:cNvPr id="113" name="Google Shape;113;p4"/>
          <p:cNvSpPr/>
          <p:nvPr/>
        </p:nvSpPr>
        <p:spPr>
          <a:xfrm>
            <a:off x="7614761" y="4208978"/>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Tools Used</a:t>
            </a:r>
            <a:endParaRPr sz="2200">
              <a:solidFill>
                <a:schemeClr val="dk1"/>
              </a:solidFill>
              <a:latin typeface="Calibri"/>
              <a:ea typeface="Calibri"/>
              <a:cs typeface="Calibri"/>
              <a:sym typeface="Calibri"/>
            </a:endParaRPr>
          </a:p>
        </p:txBody>
      </p:sp>
      <p:sp>
        <p:nvSpPr>
          <p:cNvPr id="114" name="Google Shape;114;p4"/>
          <p:cNvSpPr/>
          <p:nvPr/>
        </p:nvSpPr>
        <p:spPr>
          <a:xfrm>
            <a:off x="7614761" y="4800243"/>
            <a:ext cx="618553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Advanced tools are employed to analyze data and generate insights.</a:t>
            </a:r>
            <a:endParaRPr sz="1850">
              <a:solidFill>
                <a:schemeClr val="dk1"/>
              </a:solidFill>
              <a:latin typeface="Calibri"/>
              <a:ea typeface="Calibri"/>
              <a:cs typeface="Calibri"/>
              <a:sym typeface="Calibri"/>
            </a:endParaRPr>
          </a:p>
        </p:txBody>
      </p:sp>
      <p:sp>
        <p:nvSpPr>
          <p:cNvPr id="115" name="Google Shape;115;p4"/>
          <p:cNvSpPr/>
          <p:nvPr/>
        </p:nvSpPr>
        <p:spPr>
          <a:xfrm>
            <a:off x="7614761" y="5781675"/>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FFFFF"/>
              </a:buClr>
              <a:buSzPts val="1850"/>
              <a:buFont typeface="Calibri"/>
              <a:buAutoNum type="arabicPeriod"/>
            </a:pPr>
            <a:r>
              <a:rPr lang="en-US" sz="1850">
                <a:solidFill>
                  <a:srgbClr val="FFFFFF"/>
                </a:solidFill>
                <a:latin typeface="PT Sans"/>
                <a:ea typeface="PT Sans"/>
                <a:cs typeface="PT Sans"/>
                <a:sym typeface="PT Sans"/>
              </a:rPr>
              <a:t>SQL for database queries</a:t>
            </a:r>
            <a:endParaRPr sz="1850">
              <a:solidFill>
                <a:schemeClr val="dk1"/>
              </a:solidFill>
              <a:latin typeface="Calibri"/>
              <a:ea typeface="Calibri"/>
              <a:cs typeface="Calibri"/>
              <a:sym typeface="Calibri"/>
            </a:endParaRPr>
          </a:p>
        </p:txBody>
      </p:sp>
      <p:sp>
        <p:nvSpPr>
          <p:cNvPr id="116" name="Google Shape;116;p4"/>
          <p:cNvSpPr/>
          <p:nvPr/>
        </p:nvSpPr>
        <p:spPr>
          <a:xfrm>
            <a:off x="7614761" y="6248400"/>
            <a:ext cx="6185535" cy="383024"/>
          </a:xfrm>
          <a:prstGeom prst="rect">
            <a:avLst/>
          </a:prstGeom>
          <a:noFill/>
          <a:ln>
            <a:noFill/>
          </a:ln>
        </p:spPr>
        <p:txBody>
          <a:bodyPr anchorCtr="0" anchor="t" bIns="0" lIns="0" spcFirstLastPara="1" rIns="0" wrap="square" tIns="0">
            <a:noAutofit/>
          </a:bodyPr>
          <a:lstStyle/>
          <a:p>
            <a:pPr indent="-342900" lvl="0" marL="342900" marR="0" rtl="0" algn="l">
              <a:lnSpc>
                <a:spcPct val="162162"/>
              </a:lnSpc>
              <a:spcBef>
                <a:spcPts val="0"/>
              </a:spcBef>
              <a:spcAft>
                <a:spcPts val="0"/>
              </a:spcAft>
              <a:buClr>
                <a:srgbClr val="FFFFFF"/>
              </a:buClr>
              <a:buSzPts val="1850"/>
              <a:buFont typeface="Calibri"/>
              <a:buAutoNum type="arabicPeriod" startAt="2"/>
            </a:pPr>
            <a:r>
              <a:rPr lang="en-US" sz="1850">
                <a:solidFill>
                  <a:srgbClr val="FFFFFF"/>
                </a:solidFill>
                <a:latin typeface="PT Sans"/>
                <a:ea typeface="PT Sans"/>
                <a:cs typeface="PT Sans"/>
                <a:sym typeface="PT Sans"/>
              </a:rPr>
              <a:t>Power BI for interactive dashboards</a:t>
            </a:r>
            <a:endParaRPr sz="1850">
              <a:solidFill>
                <a:schemeClr val="dk1"/>
              </a:solidFill>
              <a:latin typeface="Calibri"/>
              <a:ea typeface="Calibri"/>
              <a:cs typeface="Calibri"/>
              <a:sym typeface="Calibri"/>
            </a:endParaRPr>
          </a:p>
        </p:txBody>
      </p:sp>
      <p:sp>
        <p:nvSpPr>
          <p:cNvPr id="117" name="Google Shape;117;p4"/>
          <p:cNvSpPr/>
          <p:nvPr/>
        </p:nvSpPr>
        <p:spPr>
          <a:xfrm>
            <a:off x="12553244" y="7602327"/>
            <a:ext cx="2077156" cy="598311"/>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preencoded.png" id="123" name="Google Shape;123;p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24" name="Google Shape;124;p5"/>
          <p:cNvSpPr/>
          <p:nvPr/>
        </p:nvSpPr>
        <p:spPr>
          <a:xfrm>
            <a:off x="6324124" y="1246108"/>
            <a:ext cx="7468553" cy="14080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Nunito SemiBold"/>
              <a:buNone/>
            </a:pPr>
            <a:r>
              <a:rPr b="1" lang="en-US" sz="4400">
                <a:solidFill>
                  <a:srgbClr val="FFFFFF"/>
                </a:solidFill>
                <a:latin typeface="Nunito SemiBold"/>
                <a:ea typeface="Nunito SemiBold"/>
                <a:cs typeface="Nunito SemiBold"/>
                <a:sym typeface="Nunito SemiBold"/>
              </a:rPr>
              <a:t>Why Churn Analysis Matters – Retention and Revenue</a:t>
            </a:r>
            <a:endParaRPr sz="4400">
              <a:solidFill>
                <a:schemeClr val="dk1"/>
              </a:solidFill>
              <a:latin typeface="Calibri"/>
              <a:ea typeface="Calibri"/>
              <a:cs typeface="Calibri"/>
              <a:sym typeface="Calibri"/>
            </a:endParaRPr>
          </a:p>
        </p:txBody>
      </p:sp>
      <p:sp>
        <p:nvSpPr>
          <p:cNvPr id="125" name="Google Shape;125;p5"/>
          <p:cNvSpPr/>
          <p:nvPr/>
        </p:nvSpPr>
        <p:spPr>
          <a:xfrm>
            <a:off x="6324124" y="3013115"/>
            <a:ext cx="7468553"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Customer retention is a key driver of profitability, as retaining existing customers is significantly cheaper than acquiring new ones.</a:t>
            </a:r>
            <a:endParaRPr sz="1850">
              <a:solidFill>
                <a:schemeClr val="dk1"/>
              </a:solidFill>
              <a:latin typeface="Calibri"/>
              <a:ea typeface="Calibri"/>
              <a:cs typeface="Calibri"/>
              <a:sym typeface="Calibri"/>
            </a:endParaRPr>
          </a:p>
        </p:txBody>
      </p:sp>
      <p:sp>
        <p:nvSpPr>
          <p:cNvPr id="126" name="Google Shape;126;p5"/>
          <p:cNvSpPr/>
          <p:nvPr/>
        </p:nvSpPr>
        <p:spPr>
          <a:xfrm>
            <a:off x="6324124" y="4048363"/>
            <a:ext cx="3614618" cy="2935010"/>
          </a:xfrm>
          <a:prstGeom prst="roundRect">
            <a:avLst>
              <a:gd fmla="val 12234" name="adj"/>
            </a:avLst>
          </a:prstGeom>
          <a:solidFill>
            <a:srgbClr val="00002E"/>
          </a:solidFill>
          <a:ln cap="flat" cmpd="sng" w="22850">
            <a:solidFill>
              <a:srgbClr val="F2B4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6586299" y="4310539"/>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Customer Retention</a:t>
            </a:r>
            <a:endParaRPr sz="2200">
              <a:solidFill>
                <a:schemeClr val="dk1"/>
              </a:solidFill>
              <a:latin typeface="Calibri"/>
              <a:ea typeface="Calibri"/>
              <a:cs typeface="Calibri"/>
              <a:sym typeface="Calibri"/>
            </a:endParaRPr>
          </a:p>
        </p:txBody>
      </p:sp>
      <p:sp>
        <p:nvSpPr>
          <p:cNvPr id="128" name="Google Shape;128;p5"/>
          <p:cNvSpPr/>
          <p:nvPr/>
        </p:nvSpPr>
        <p:spPr>
          <a:xfrm>
            <a:off x="6586299" y="4806077"/>
            <a:ext cx="3090267" cy="1532096"/>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Retaining existing customers is 5-7x cheaper than acquiring new ones, making retention a strategic priority.</a:t>
            </a:r>
            <a:endParaRPr sz="1850">
              <a:solidFill>
                <a:schemeClr val="dk1"/>
              </a:solidFill>
              <a:latin typeface="Calibri"/>
              <a:ea typeface="Calibri"/>
              <a:cs typeface="Calibri"/>
              <a:sym typeface="Calibri"/>
            </a:endParaRPr>
          </a:p>
        </p:txBody>
      </p:sp>
      <p:sp>
        <p:nvSpPr>
          <p:cNvPr id="129" name="Google Shape;129;p5"/>
          <p:cNvSpPr/>
          <p:nvPr/>
        </p:nvSpPr>
        <p:spPr>
          <a:xfrm>
            <a:off x="10178058" y="4048363"/>
            <a:ext cx="3614618" cy="2935010"/>
          </a:xfrm>
          <a:prstGeom prst="roundRect">
            <a:avLst>
              <a:gd fmla="val 12234" name="adj"/>
            </a:avLst>
          </a:prstGeom>
          <a:solidFill>
            <a:srgbClr val="00002E"/>
          </a:solidFill>
          <a:ln cap="flat" cmpd="sng" w="22850">
            <a:solidFill>
              <a:srgbClr val="D742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10440233" y="4310539"/>
            <a:ext cx="2816185" cy="3519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Nunito SemiBold"/>
              <a:buNone/>
            </a:pPr>
            <a:r>
              <a:rPr b="1" lang="en-US" sz="2200">
                <a:solidFill>
                  <a:srgbClr val="FFFFFF"/>
                </a:solidFill>
                <a:latin typeface="Nunito SemiBold"/>
                <a:ea typeface="Nunito SemiBold"/>
                <a:cs typeface="Nunito SemiBold"/>
                <a:sym typeface="Nunito SemiBold"/>
              </a:rPr>
              <a:t>Revenue Impact</a:t>
            </a:r>
            <a:endParaRPr sz="2200">
              <a:solidFill>
                <a:schemeClr val="dk1"/>
              </a:solidFill>
              <a:latin typeface="Calibri"/>
              <a:ea typeface="Calibri"/>
              <a:cs typeface="Calibri"/>
              <a:sym typeface="Calibri"/>
            </a:endParaRPr>
          </a:p>
        </p:txBody>
      </p:sp>
      <p:sp>
        <p:nvSpPr>
          <p:cNvPr id="131" name="Google Shape;131;p5"/>
          <p:cNvSpPr/>
          <p:nvPr/>
        </p:nvSpPr>
        <p:spPr>
          <a:xfrm>
            <a:off x="10440233" y="4806077"/>
            <a:ext cx="3090267" cy="1915120"/>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Lower churn improves lifetime customer value, reduces marketing costs, and drives consistent revenue growth.</a:t>
            </a:r>
            <a:endParaRPr sz="1850">
              <a:solidFill>
                <a:schemeClr val="dk1"/>
              </a:solidFill>
              <a:latin typeface="Calibri"/>
              <a:ea typeface="Calibri"/>
              <a:cs typeface="Calibri"/>
              <a:sym typeface="Calibri"/>
            </a:endParaRPr>
          </a:p>
        </p:txBody>
      </p:sp>
      <p:sp>
        <p:nvSpPr>
          <p:cNvPr id="132" name="Google Shape;132;p5"/>
          <p:cNvSpPr/>
          <p:nvPr/>
        </p:nvSpPr>
        <p:spPr>
          <a:xfrm>
            <a:off x="12553244" y="7602327"/>
            <a:ext cx="2077156" cy="598311"/>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preencoded.png" id="138" name="Google Shape;138;p6"/>
          <p:cNvPicPr preferRelativeResize="0"/>
          <p:nvPr/>
        </p:nvPicPr>
        <p:blipFill rotWithShape="1">
          <a:blip r:embed="rId3">
            <a:alphaModFix/>
          </a:blip>
          <a:srcRect b="0" l="0" r="0" t="0"/>
          <a:stretch/>
        </p:blipFill>
        <p:spPr>
          <a:xfrm>
            <a:off x="0" y="0"/>
            <a:ext cx="14630400" cy="2776418"/>
          </a:xfrm>
          <a:prstGeom prst="rect">
            <a:avLst/>
          </a:prstGeom>
          <a:noFill/>
          <a:ln>
            <a:noFill/>
          </a:ln>
        </p:spPr>
      </p:pic>
      <p:sp>
        <p:nvSpPr>
          <p:cNvPr id="139" name="Google Shape;139;p6"/>
          <p:cNvSpPr/>
          <p:nvPr/>
        </p:nvSpPr>
        <p:spPr>
          <a:xfrm>
            <a:off x="777359" y="3400068"/>
            <a:ext cx="11730157" cy="653296"/>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FFFFF"/>
              </a:buClr>
              <a:buSzPts val="4100"/>
              <a:buFont typeface="Nunito SemiBold"/>
              <a:buNone/>
            </a:pPr>
            <a:r>
              <a:rPr b="1" lang="en-US" sz="4100">
                <a:solidFill>
                  <a:srgbClr val="FFFFFF"/>
                </a:solidFill>
                <a:latin typeface="Nunito SemiBold"/>
                <a:ea typeface="Nunito SemiBold"/>
                <a:cs typeface="Nunito SemiBold"/>
                <a:sym typeface="Nunito SemiBold"/>
              </a:rPr>
              <a:t>Why Churn Analysis Matters – Customer Insights</a:t>
            </a:r>
            <a:endParaRPr sz="4100">
              <a:solidFill>
                <a:schemeClr val="dk1"/>
              </a:solidFill>
              <a:latin typeface="Calibri"/>
              <a:ea typeface="Calibri"/>
              <a:cs typeface="Calibri"/>
              <a:sym typeface="Calibri"/>
            </a:endParaRPr>
          </a:p>
        </p:txBody>
      </p:sp>
      <p:sp>
        <p:nvSpPr>
          <p:cNvPr id="140" name="Google Shape;140;p6"/>
          <p:cNvSpPr/>
          <p:nvPr/>
        </p:nvSpPr>
        <p:spPr>
          <a:xfrm>
            <a:off x="777359" y="4386501"/>
            <a:ext cx="13075682" cy="355402"/>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Understanding customer behavior is essential for tailoring services to their needs and improving satisfaction.</a:t>
            </a:r>
            <a:endParaRPr sz="1700">
              <a:solidFill>
                <a:schemeClr val="dk1"/>
              </a:solidFill>
              <a:latin typeface="Calibri"/>
              <a:ea typeface="Calibri"/>
              <a:cs typeface="Calibri"/>
              <a:sym typeface="Calibri"/>
            </a:endParaRPr>
          </a:p>
        </p:txBody>
      </p:sp>
      <p:pic>
        <p:nvPicPr>
          <p:cNvPr descr="preencoded.png" id="141" name="Google Shape;141;p6"/>
          <p:cNvPicPr preferRelativeResize="0"/>
          <p:nvPr/>
        </p:nvPicPr>
        <p:blipFill rotWithShape="1">
          <a:blip r:embed="rId4">
            <a:alphaModFix/>
          </a:blip>
          <a:srcRect b="0" l="0" r="0" t="0"/>
          <a:stretch/>
        </p:blipFill>
        <p:spPr>
          <a:xfrm>
            <a:off x="777359" y="4991695"/>
            <a:ext cx="6537841" cy="888444"/>
          </a:xfrm>
          <a:prstGeom prst="rect">
            <a:avLst/>
          </a:prstGeom>
          <a:noFill/>
          <a:ln>
            <a:noFill/>
          </a:ln>
        </p:spPr>
      </p:pic>
      <p:sp>
        <p:nvSpPr>
          <p:cNvPr id="142" name="Google Shape;142;p6"/>
          <p:cNvSpPr/>
          <p:nvPr/>
        </p:nvSpPr>
        <p:spPr>
          <a:xfrm>
            <a:off x="999411" y="6213277"/>
            <a:ext cx="4110395" cy="326588"/>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FFFFF"/>
              </a:buClr>
              <a:buSzPts val="2050"/>
              <a:buFont typeface="Nunito SemiBold"/>
              <a:buNone/>
            </a:pPr>
            <a:r>
              <a:rPr b="1" lang="en-US" sz="2050">
                <a:solidFill>
                  <a:srgbClr val="FFFFFF"/>
                </a:solidFill>
                <a:latin typeface="Nunito SemiBold"/>
                <a:ea typeface="Nunito SemiBold"/>
                <a:cs typeface="Nunito SemiBold"/>
                <a:sym typeface="Nunito SemiBold"/>
              </a:rPr>
              <a:t>Understanding Customer Behavior</a:t>
            </a:r>
            <a:endParaRPr sz="2050">
              <a:solidFill>
                <a:schemeClr val="dk1"/>
              </a:solidFill>
              <a:latin typeface="Calibri"/>
              <a:ea typeface="Calibri"/>
              <a:cs typeface="Calibri"/>
              <a:sym typeface="Calibri"/>
            </a:endParaRPr>
          </a:p>
        </p:txBody>
      </p:sp>
      <p:sp>
        <p:nvSpPr>
          <p:cNvPr id="143" name="Google Shape;143;p6"/>
          <p:cNvSpPr/>
          <p:nvPr/>
        </p:nvSpPr>
        <p:spPr>
          <a:xfrm>
            <a:off x="999411" y="6673096"/>
            <a:ext cx="6093738" cy="710803"/>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Identifying churn patterns allows businesses to understand customer needs and preferences.</a:t>
            </a:r>
            <a:endParaRPr sz="1700">
              <a:solidFill>
                <a:schemeClr val="dk1"/>
              </a:solidFill>
              <a:latin typeface="Calibri"/>
              <a:ea typeface="Calibri"/>
              <a:cs typeface="Calibri"/>
              <a:sym typeface="Calibri"/>
            </a:endParaRPr>
          </a:p>
        </p:txBody>
      </p:sp>
      <p:pic>
        <p:nvPicPr>
          <p:cNvPr descr="preencoded.png" id="144" name="Google Shape;144;p6"/>
          <p:cNvPicPr preferRelativeResize="0"/>
          <p:nvPr/>
        </p:nvPicPr>
        <p:blipFill rotWithShape="1">
          <a:blip r:embed="rId5">
            <a:alphaModFix/>
          </a:blip>
          <a:srcRect b="0" l="0" r="0" t="0"/>
          <a:stretch/>
        </p:blipFill>
        <p:spPr>
          <a:xfrm>
            <a:off x="7315200" y="4991695"/>
            <a:ext cx="6537841" cy="888444"/>
          </a:xfrm>
          <a:prstGeom prst="rect">
            <a:avLst/>
          </a:prstGeom>
          <a:noFill/>
          <a:ln>
            <a:noFill/>
          </a:ln>
        </p:spPr>
      </p:pic>
      <p:sp>
        <p:nvSpPr>
          <p:cNvPr id="145" name="Google Shape;145;p6"/>
          <p:cNvSpPr/>
          <p:nvPr/>
        </p:nvSpPr>
        <p:spPr>
          <a:xfrm>
            <a:off x="7537252" y="6213277"/>
            <a:ext cx="2880360" cy="326588"/>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FFFFF"/>
              </a:buClr>
              <a:buSzPts val="2050"/>
              <a:buFont typeface="Nunito SemiBold"/>
              <a:buNone/>
            </a:pPr>
            <a:r>
              <a:rPr b="1" lang="en-US" sz="2050">
                <a:solidFill>
                  <a:srgbClr val="FFFFFF"/>
                </a:solidFill>
                <a:latin typeface="Nunito SemiBold"/>
                <a:ea typeface="Nunito SemiBold"/>
                <a:cs typeface="Nunito SemiBold"/>
                <a:sym typeface="Nunito SemiBold"/>
              </a:rPr>
              <a:t>Personalization Benefits</a:t>
            </a:r>
            <a:endParaRPr sz="2050">
              <a:solidFill>
                <a:schemeClr val="dk1"/>
              </a:solidFill>
              <a:latin typeface="Calibri"/>
              <a:ea typeface="Calibri"/>
              <a:cs typeface="Calibri"/>
              <a:sym typeface="Calibri"/>
            </a:endParaRPr>
          </a:p>
        </p:txBody>
      </p:sp>
      <p:sp>
        <p:nvSpPr>
          <p:cNvPr id="146" name="Google Shape;146;p6"/>
          <p:cNvSpPr/>
          <p:nvPr/>
        </p:nvSpPr>
        <p:spPr>
          <a:xfrm>
            <a:off x="7537252" y="6673096"/>
            <a:ext cx="6093738" cy="710803"/>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FFFFFF"/>
              </a:buClr>
              <a:buSzPts val="1700"/>
              <a:buFont typeface="PT Sans"/>
              <a:buNone/>
            </a:pPr>
            <a:r>
              <a:rPr lang="en-US" sz="1700">
                <a:solidFill>
                  <a:srgbClr val="FFFFFF"/>
                </a:solidFill>
                <a:latin typeface="PT Sans"/>
                <a:ea typeface="PT Sans"/>
                <a:cs typeface="PT Sans"/>
                <a:sym typeface="PT Sans"/>
              </a:rPr>
              <a:t>Customer insights enable businesses to design personalized experiences that boost satisfaction and loyalty.</a:t>
            </a:r>
            <a:endParaRPr sz="1700">
              <a:solidFill>
                <a:schemeClr val="dk1"/>
              </a:solidFill>
              <a:latin typeface="Calibri"/>
              <a:ea typeface="Calibri"/>
              <a:cs typeface="Calibri"/>
              <a:sym typeface="Calibri"/>
            </a:endParaRPr>
          </a:p>
        </p:txBody>
      </p:sp>
      <p:sp>
        <p:nvSpPr>
          <p:cNvPr id="147" name="Google Shape;147;p6"/>
          <p:cNvSpPr/>
          <p:nvPr/>
        </p:nvSpPr>
        <p:spPr>
          <a:xfrm>
            <a:off x="12553244" y="7602327"/>
            <a:ext cx="2077156" cy="598311"/>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preencoded.png" id="153" name="Google Shape;153;p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54" name="Google Shape;154;p7"/>
          <p:cNvSpPr/>
          <p:nvPr/>
        </p:nvSpPr>
        <p:spPr>
          <a:xfrm>
            <a:off x="837724" y="769858"/>
            <a:ext cx="5632490" cy="704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4400"/>
              <a:buFont typeface="Nunito SemiBold"/>
              <a:buNone/>
            </a:pPr>
            <a:r>
              <a:rPr b="1" lang="en-US" sz="4400">
                <a:solidFill>
                  <a:srgbClr val="FFFFFF"/>
                </a:solidFill>
                <a:latin typeface="Nunito SemiBold"/>
                <a:ea typeface="Nunito SemiBold"/>
                <a:cs typeface="Nunito SemiBold"/>
                <a:sym typeface="Nunito SemiBold"/>
              </a:rPr>
              <a:t>Data Collection</a:t>
            </a:r>
            <a:endParaRPr sz="4400">
              <a:solidFill>
                <a:schemeClr val="dk1"/>
              </a:solidFill>
              <a:latin typeface="Calibri"/>
              <a:ea typeface="Calibri"/>
              <a:cs typeface="Calibri"/>
              <a:sym typeface="Calibri"/>
            </a:endParaRPr>
          </a:p>
        </p:txBody>
      </p:sp>
      <p:sp>
        <p:nvSpPr>
          <p:cNvPr id="155" name="Google Shape;155;p7"/>
          <p:cNvSpPr/>
          <p:nvPr/>
        </p:nvSpPr>
        <p:spPr>
          <a:xfrm>
            <a:off x="837724" y="1832848"/>
            <a:ext cx="7468553" cy="1149072"/>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Data is extracted from telecom databases, encompassing various fields related to customer demographics, account details, service usage, billing, and churn status.</a:t>
            </a:r>
            <a:endParaRPr sz="1850">
              <a:solidFill>
                <a:schemeClr val="dk1"/>
              </a:solidFill>
              <a:latin typeface="Calibri"/>
              <a:ea typeface="Calibri"/>
              <a:cs typeface="Calibri"/>
              <a:sym typeface="Calibri"/>
            </a:endParaRPr>
          </a:p>
        </p:txBody>
      </p:sp>
      <p:sp>
        <p:nvSpPr>
          <p:cNvPr id="156" name="Google Shape;156;p7"/>
          <p:cNvSpPr/>
          <p:nvPr/>
        </p:nvSpPr>
        <p:spPr>
          <a:xfrm>
            <a:off x="837724" y="3251121"/>
            <a:ext cx="7468553" cy="4208502"/>
          </a:xfrm>
          <a:prstGeom prst="roundRect">
            <a:avLst>
              <a:gd fmla="val 8532"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845344" y="3258741"/>
            <a:ext cx="7453312" cy="68544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1084659" y="3409950"/>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Demographics</a:t>
            </a:r>
            <a:endParaRPr sz="1850">
              <a:solidFill>
                <a:schemeClr val="dk1"/>
              </a:solidFill>
              <a:latin typeface="Calibri"/>
              <a:ea typeface="Calibri"/>
              <a:cs typeface="Calibri"/>
              <a:sym typeface="Calibri"/>
            </a:endParaRPr>
          </a:p>
        </p:txBody>
      </p:sp>
      <p:sp>
        <p:nvSpPr>
          <p:cNvPr id="159" name="Google Shape;159;p7"/>
          <p:cNvSpPr/>
          <p:nvPr/>
        </p:nvSpPr>
        <p:spPr>
          <a:xfrm>
            <a:off x="4815126" y="3409950"/>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Age, gender, marital status</a:t>
            </a:r>
            <a:endParaRPr sz="1850">
              <a:solidFill>
                <a:schemeClr val="dk1"/>
              </a:solidFill>
              <a:latin typeface="Calibri"/>
              <a:ea typeface="Calibri"/>
              <a:cs typeface="Calibri"/>
              <a:sym typeface="Calibri"/>
            </a:endParaRPr>
          </a:p>
        </p:txBody>
      </p:sp>
      <p:sp>
        <p:nvSpPr>
          <p:cNvPr id="160" name="Google Shape;160;p7"/>
          <p:cNvSpPr/>
          <p:nvPr/>
        </p:nvSpPr>
        <p:spPr>
          <a:xfrm>
            <a:off x="845344" y="3944183"/>
            <a:ext cx="7453312" cy="1068467"/>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1084659" y="4095393"/>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Account Details</a:t>
            </a:r>
            <a:endParaRPr sz="1850">
              <a:solidFill>
                <a:schemeClr val="dk1"/>
              </a:solidFill>
              <a:latin typeface="Calibri"/>
              <a:ea typeface="Calibri"/>
              <a:cs typeface="Calibri"/>
              <a:sym typeface="Calibri"/>
            </a:endParaRPr>
          </a:p>
        </p:txBody>
      </p:sp>
      <p:sp>
        <p:nvSpPr>
          <p:cNvPr id="162" name="Google Shape;162;p7"/>
          <p:cNvSpPr/>
          <p:nvPr/>
        </p:nvSpPr>
        <p:spPr>
          <a:xfrm>
            <a:off x="4815126" y="4095393"/>
            <a:ext cx="324421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Contract type, tenure, payment method</a:t>
            </a:r>
            <a:endParaRPr sz="1850">
              <a:solidFill>
                <a:schemeClr val="dk1"/>
              </a:solidFill>
              <a:latin typeface="Calibri"/>
              <a:ea typeface="Calibri"/>
              <a:cs typeface="Calibri"/>
              <a:sym typeface="Calibri"/>
            </a:endParaRPr>
          </a:p>
        </p:txBody>
      </p:sp>
      <p:sp>
        <p:nvSpPr>
          <p:cNvPr id="163" name="Google Shape;163;p7"/>
          <p:cNvSpPr/>
          <p:nvPr/>
        </p:nvSpPr>
        <p:spPr>
          <a:xfrm>
            <a:off x="845344" y="5012650"/>
            <a:ext cx="7453312" cy="1068467"/>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1084659" y="5163860"/>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Service Usage</a:t>
            </a:r>
            <a:endParaRPr sz="1850">
              <a:solidFill>
                <a:schemeClr val="dk1"/>
              </a:solidFill>
              <a:latin typeface="Calibri"/>
              <a:ea typeface="Calibri"/>
              <a:cs typeface="Calibri"/>
              <a:sym typeface="Calibri"/>
            </a:endParaRPr>
          </a:p>
        </p:txBody>
      </p:sp>
      <p:sp>
        <p:nvSpPr>
          <p:cNvPr id="165" name="Google Shape;165;p7"/>
          <p:cNvSpPr/>
          <p:nvPr/>
        </p:nvSpPr>
        <p:spPr>
          <a:xfrm>
            <a:off x="4815126" y="5163860"/>
            <a:ext cx="3244215" cy="766048"/>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Internet, phone, streaming, security, backup</a:t>
            </a:r>
            <a:endParaRPr sz="1850">
              <a:solidFill>
                <a:schemeClr val="dk1"/>
              </a:solidFill>
              <a:latin typeface="Calibri"/>
              <a:ea typeface="Calibri"/>
              <a:cs typeface="Calibri"/>
              <a:sym typeface="Calibri"/>
            </a:endParaRPr>
          </a:p>
        </p:txBody>
      </p:sp>
      <p:sp>
        <p:nvSpPr>
          <p:cNvPr id="166" name="Google Shape;166;p7"/>
          <p:cNvSpPr/>
          <p:nvPr/>
        </p:nvSpPr>
        <p:spPr>
          <a:xfrm>
            <a:off x="845344" y="6081117"/>
            <a:ext cx="7453312" cy="68544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1084659" y="6232327"/>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Billing</a:t>
            </a:r>
            <a:endParaRPr sz="1850">
              <a:solidFill>
                <a:schemeClr val="dk1"/>
              </a:solidFill>
              <a:latin typeface="Calibri"/>
              <a:ea typeface="Calibri"/>
              <a:cs typeface="Calibri"/>
              <a:sym typeface="Calibri"/>
            </a:endParaRPr>
          </a:p>
        </p:txBody>
      </p:sp>
      <p:sp>
        <p:nvSpPr>
          <p:cNvPr id="168" name="Google Shape;168;p7"/>
          <p:cNvSpPr/>
          <p:nvPr/>
        </p:nvSpPr>
        <p:spPr>
          <a:xfrm>
            <a:off x="4815126" y="6232327"/>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Monthly and total charges</a:t>
            </a:r>
            <a:endParaRPr sz="1850">
              <a:solidFill>
                <a:schemeClr val="dk1"/>
              </a:solidFill>
              <a:latin typeface="Calibri"/>
              <a:ea typeface="Calibri"/>
              <a:cs typeface="Calibri"/>
              <a:sym typeface="Calibri"/>
            </a:endParaRPr>
          </a:p>
        </p:txBody>
      </p:sp>
      <p:sp>
        <p:nvSpPr>
          <p:cNvPr id="169" name="Google Shape;169;p7"/>
          <p:cNvSpPr/>
          <p:nvPr/>
        </p:nvSpPr>
        <p:spPr>
          <a:xfrm>
            <a:off x="845344" y="6766560"/>
            <a:ext cx="7453312" cy="68544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1084659" y="6917769"/>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Churn Status</a:t>
            </a:r>
            <a:endParaRPr sz="1850">
              <a:solidFill>
                <a:schemeClr val="dk1"/>
              </a:solidFill>
              <a:latin typeface="Calibri"/>
              <a:ea typeface="Calibri"/>
              <a:cs typeface="Calibri"/>
              <a:sym typeface="Calibri"/>
            </a:endParaRPr>
          </a:p>
        </p:txBody>
      </p:sp>
      <p:sp>
        <p:nvSpPr>
          <p:cNvPr id="171" name="Google Shape;171;p7"/>
          <p:cNvSpPr/>
          <p:nvPr/>
        </p:nvSpPr>
        <p:spPr>
          <a:xfrm>
            <a:off x="4815126" y="6917769"/>
            <a:ext cx="3244215" cy="383024"/>
          </a:xfrm>
          <a:prstGeom prst="rect">
            <a:avLst/>
          </a:prstGeom>
          <a:noFill/>
          <a:ln>
            <a:noFill/>
          </a:ln>
        </p:spPr>
        <p:txBody>
          <a:bodyPr anchorCtr="0" anchor="t" bIns="0" lIns="0" spcFirstLastPara="1" rIns="0" wrap="square" tIns="0">
            <a:noAutofit/>
          </a:bodyPr>
          <a:lstStyle/>
          <a:p>
            <a:pPr indent="0" lvl="0" marL="0" marR="0" rtl="0" algn="l">
              <a:lnSpc>
                <a:spcPct val="162162"/>
              </a:lnSpc>
              <a:spcBef>
                <a:spcPts val="0"/>
              </a:spcBef>
              <a:spcAft>
                <a:spcPts val="0"/>
              </a:spcAft>
              <a:buClr>
                <a:srgbClr val="FFFFFF"/>
              </a:buClr>
              <a:buSzPts val="1850"/>
              <a:buFont typeface="PT Sans"/>
              <a:buNone/>
            </a:pPr>
            <a:r>
              <a:rPr lang="en-US" sz="1850">
                <a:solidFill>
                  <a:srgbClr val="FFFFFF"/>
                </a:solidFill>
                <a:latin typeface="PT Sans"/>
                <a:ea typeface="PT Sans"/>
                <a:cs typeface="PT Sans"/>
                <a:sym typeface="PT Sans"/>
              </a:rPr>
              <a:t>Indicator of customer retention</a:t>
            </a:r>
            <a:endParaRPr sz="185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preencoded.png" id="177" name="Google Shape;177;p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78" name="Google Shape;178;p8"/>
          <p:cNvSpPr/>
          <p:nvPr/>
        </p:nvSpPr>
        <p:spPr>
          <a:xfrm>
            <a:off x="6238756" y="844272"/>
            <a:ext cx="5058132" cy="632222"/>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FFFFFF"/>
              </a:buClr>
              <a:buSzPts val="3950"/>
              <a:buFont typeface="Nunito SemiBold"/>
              <a:buNone/>
            </a:pPr>
            <a:r>
              <a:rPr b="1" lang="en-US" sz="3950">
                <a:solidFill>
                  <a:srgbClr val="FFFFFF"/>
                </a:solidFill>
                <a:latin typeface="Nunito SemiBold"/>
                <a:ea typeface="Nunito SemiBold"/>
                <a:cs typeface="Nunito SemiBold"/>
                <a:sym typeface="Nunito SemiBold"/>
              </a:rPr>
              <a:t>Data Preprocessing</a:t>
            </a:r>
            <a:endParaRPr sz="3950">
              <a:solidFill>
                <a:schemeClr val="dk1"/>
              </a:solidFill>
              <a:latin typeface="Calibri"/>
              <a:ea typeface="Calibri"/>
              <a:cs typeface="Calibri"/>
              <a:sym typeface="Calibri"/>
            </a:endParaRPr>
          </a:p>
        </p:txBody>
      </p:sp>
      <p:sp>
        <p:nvSpPr>
          <p:cNvPr id="179" name="Google Shape;179;p8"/>
          <p:cNvSpPr/>
          <p:nvPr/>
        </p:nvSpPr>
        <p:spPr>
          <a:xfrm>
            <a:off x="6238756" y="1798915"/>
            <a:ext cx="7639288" cy="103191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FFFFF"/>
              </a:buClr>
              <a:buSzPts val="1650"/>
              <a:buFont typeface="PT Sans"/>
              <a:buNone/>
            </a:pPr>
            <a:r>
              <a:rPr lang="en-US" sz="1650">
                <a:solidFill>
                  <a:srgbClr val="FFFFFF"/>
                </a:solidFill>
                <a:latin typeface="PT Sans"/>
                <a:ea typeface="PT Sans"/>
                <a:cs typeface="PT Sans"/>
                <a:sym typeface="PT Sans"/>
              </a:rPr>
              <a:t>Data preprocessing is essential to ensure accurate and reliable analysis. This involves removing duplicates, handling missing values, normalizing numerical variables, and addressing outliers.</a:t>
            </a:r>
            <a:endParaRPr sz="1650">
              <a:solidFill>
                <a:schemeClr val="dk1"/>
              </a:solidFill>
              <a:latin typeface="Calibri"/>
              <a:ea typeface="Calibri"/>
              <a:cs typeface="Calibri"/>
              <a:sym typeface="Calibri"/>
            </a:endParaRPr>
          </a:p>
        </p:txBody>
      </p:sp>
      <p:sp>
        <p:nvSpPr>
          <p:cNvPr id="180" name="Google Shape;180;p8"/>
          <p:cNvSpPr/>
          <p:nvPr/>
        </p:nvSpPr>
        <p:spPr>
          <a:xfrm>
            <a:off x="6238756" y="3314462"/>
            <a:ext cx="483632" cy="483632"/>
          </a:xfrm>
          <a:prstGeom prst="roundRect">
            <a:avLst>
              <a:gd fmla="val 66675" name="adj"/>
            </a:avLst>
          </a:prstGeom>
          <a:solidFill>
            <a:srgbClr val="00002E"/>
          </a:solidFill>
          <a:ln cap="flat" cmpd="sng" w="22850">
            <a:solidFill>
              <a:srgbClr val="F2B4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6389489" y="3404473"/>
            <a:ext cx="182047" cy="30349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350"/>
              <a:buFont typeface="Nunito SemiBold"/>
              <a:buNone/>
            </a:pPr>
            <a:r>
              <a:rPr b="1" lang="en-US" sz="2350">
                <a:solidFill>
                  <a:srgbClr val="FFFFFF"/>
                </a:solidFill>
                <a:latin typeface="Nunito SemiBold"/>
                <a:ea typeface="Nunito SemiBold"/>
                <a:cs typeface="Nunito SemiBold"/>
                <a:sym typeface="Nunito SemiBold"/>
              </a:rPr>
              <a:t>1</a:t>
            </a:r>
            <a:endParaRPr sz="2350">
              <a:solidFill>
                <a:schemeClr val="dk1"/>
              </a:solidFill>
              <a:latin typeface="Calibri"/>
              <a:ea typeface="Calibri"/>
              <a:cs typeface="Calibri"/>
              <a:sym typeface="Calibri"/>
            </a:endParaRPr>
          </a:p>
        </p:txBody>
      </p:sp>
      <p:sp>
        <p:nvSpPr>
          <p:cNvPr id="182" name="Google Shape;182;p8"/>
          <p:cNvSpPr/>
          <p:nvPr/>
        </p:nvSpPr>
        <p:spPr>
          <a:xfrm>
            <a:off x="6937296" y="3314462"/>
            <a:ext cx="2529007" cy="316111"/>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FFFFF"/>
              </a:buClr>
              <a:buSzPts val="1950"/>
              <a:buFont typeface="Nunito SemiBold"/>
              <a:buNone/>
            </a:pPr>
            <a:r>
              <a:rPr b="1" lang="en-US" sz="1950">
                <a:solidFill>
                  <a:srgbClr val="FFFFFF"/>
                </a:solidFill>
                <a:latin typeface="Nunito SemiBold"/>
                <a:ea typeface="Nunito SemiBold"/>
                <a:cs typeface="Nunito SemiBold"/>
                <a:sym typeface="Nunito SemiBold"/>
              </a:rPr>
              <a:t>Remove Duplicates</a:t>
            </a:r>
            <a:endParaRPr sz="1950">
              <a:solidFill>
                <a:schemeClr val="dk1"/>
              </a:solidFill>
              <a:latin typeface="Calibri"/>
              <a:ea typeface="Calibri"/>
              <a:cs typeface="Calibri"/>
              <a:sym typeface="Calibri"/>
            </a:endParaRPr>
          </a:p>
        </p:txBody>
      </p:sp>
      <p:sp>
        <p:nvSpPr>
          <p:cNvPr id="183" name="Google Shape;183;p8"/>
          <p:cNvSpPr/>
          <p:nvPr/>
        </p:nvSpPr>
        <p:spPr>
          <a:xfrm>
            <a:off x="6937296" y="3759518"/>
            <a:ext cx="3013710" cy="103191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FFFFF"/>
              </a:buClr>
              <a:buSzPts val="1650"/>
              <a:buFont typeface="PT Sans"/>
              <a:buNone/>
            </a:pPr>
            <a:r>
              <a:rPr lang="en-US" sz="1650">
                <a:solidFill>
                  <a:srgbClr val="FFFFFF"/>
                </a:solidFill>
                <a:latin typeface="PT Sans"/>
                <a:ea typeface="PT Sans"/>
                <a:cs typeface="PT Sans"/>
                <a:sym typeface="PT Sans"/>
              </a:rPr>
              <a:t>Duplicate records are removed to avoid bias and ensure data integrity.</a:t>
            </a:r>
            <a:endParaRPr sz="1650">
              <a:solidFill>
                <a:schemeClr val="dk1"/>
              </a:solidFill>
              <a:latin typeface="Calibri"/>
              <a:ea typeface="Calibri"/>
              <a:cs typeface="Calibri"/>
              <a:sym typeface="Calibri"/>
            </a:endParaRPr>
          </a:p>
        </p:txBody>
      </p:sp>
      <p:sp>
        <p:nvSpPr>
          <p:cNvPr id="184" name="Google Shape;184;p8"/>
          <p:cNvSpPr/>
          <p:nvPr/>
        </p:nvSpPr>
        <p:spPr>
          <a:xfrm>
            <a:off x="10165913" y="3314462"/>
            <a:ext cx="483632" cy="483632"/>
          </a:xfrm>
          <a:prstGeom prst="roundRect">
            <a:avLst>
              <a:gd fmla="val 66675" name="adj"/>
            </a:avLst>
          </a:prstGeom>
          <a:solidFill>
            <a:srgbClr val="00002E"/>
          </a:solidFill>
          <a:ln cap="flat" cmpd="sng" w="22850">
            <a:solidFill>
              <a:srgbClr val="D742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10316647" y="3404473"/>
            <a:ext cx="182047" cy="30349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350"/>
              <a:buFont typeface="Nunito SemiBold"/>
              <a:buNone/>
            </a:pPr>
            <a:r>
              <a:rPr b="1" lang="en-US" sz="2350">
                <a:solidFill>
                  <a:srgbClr val="FFFFFF"/>
                </a:solidFill>
                <a:latin typeface="Nunito SemiBold"/>
                <a:ea typeface="Nunito SemiBold"/>
                <a:cs typeface="Nunito SemiBold"/>
                <a:sym typeface="Nunito SemiBold"/>
              </a:rPr>
              <a:t>2</a:t>
            </a:r>
            <a:endParaRPr sz="2350">
              <a:solidFill>
                <a:schemeClr val="dk1"/>
              </a:solidFill>
              <a:latin typeface="Calibri"/>
              <a:ea typeface="Calibri"/>
              <a:cs typeface="Calibri"/>
              <a:sym typeface="Calibri"/>
            </a:endParaRPr>
          </a:p>
        </p:txBody>
      </p:sp>
      <p:sp>
        <p:nvSpPr>
          <p:cNvPr id="186" name="Google Shape;186;p8"/>
          <p:cNvSpPr/>
          <p:nvPr/>
        </p:nvSpPr>
        <p:spPr>
          <a:xfrm>
            <a:off x="10864453" y="3314462"/>
            <a:ext cx="2629138" cy="316111"/>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FFFFF"/>
              </a:buClr>
              <a:buSzPts val="1950"/>
              <a:buFont typeface="Nunito SemiBold"/>
              <a:buNone/>
            </a:pPr>
            <a:r>
              <a:rPr b="1" lang="en-US" sz="1950">
                <a:solidFill>
                  <a:srgbClr val="FFFFFF"/>
                </a:solidFill>
                <a:latin typeface="Nunito SemiBold"/>
                <a:ea typeface="Nunito SemiBold"/>
                <a:cs typeface="Nunito SemiBold"/>
                <a:sym typeface="Nunito SemiBold"/>
              </a:rPr>
              <a:t>Handle Missing Values</a:t>
            </a:r>
            <a:endParaRPr sz="1950">
              <a:solidFill>
                <a:schemeClr val="dk1"/>
              </a:solidFill>
              <a:latin typeface="Calibri"/>
              <a:ea typeface="Calibri"/>
              <a:cs typeface="Calibri"/>
              <a:sym typeface="Calibri"/>
            </a:endParaRPr>
          </a:p>
        </p:txBody>
      </p:sp>
      <p:sp>
        <p:nvSpPr>
          <p:cNvPr id="187" name="Google Shape;187;p8"/>
          <p:cNvSpPr/>
          <p:nvPr/>
        </p:nvSpPr>
        <p:spPr>
          <a:xfrm>
            <a:off x="10864453" y="3759518"/>
            <a:ext cx="3013710" cy="1031915"/>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FFFFF"/>
              </a:buClr>
              <a:buSzPts val="1650"/>
              <a:buFont typeface="PT Sans"/>
              <a:buNone/>
            </a:pPr>
            <a:r>
              <a:rPr lang="en-US" sz="1650">
                <a:solidFill>
                  <a:srgbClr val="FFFFFF"/>
                </a:solidFill>
                <a:latin typeface="PT Sans"/>
                <a:ea typeface="PT Sans"/>
                <a:cs typeface="PT Sans"/>
                <a:sym typeface="PT Sans"/>
              </a:rPr>
              <a:t>Missing values are imputed using appropriate techniques to maintain data completeness.</a:t>
            </a:r>
            <a:endParaRPr sz="1650">
              <a:solidFill>
                <a:schemeClr val="dk1"/>
              </a:solidFill>
              <a:latin typeface="Calibri"/>
              <a:ea typeface="Calibri"/>
              <a:cs typeface="Calibri"/>
              <a:sym typeface="Calibri"/>
            </a:endParaRPr>
          </a:p>
        </p:txBody>
      </p:sp>
      <p:sp>
        <p:nvSpPr>
          <p:cNvPr id="188" name="Google Shape;188;p8"/>
          <p:cNvSpPr/>
          <p:nvPr/>
        </p:nvSpPr>
        <p:spPr>
          <a:xfrm>
            <a:off x="6238756" y="5248156"/>
            <a:ext cx="483632" cy="483632"/>
          </a:xfrm>
          <a:prstGeom prst="roundRect">
            <a:avLst>
              <a:gd fmla="val 66675" name="adj"/>
            </a:avLst>
          </a:prstGeom>
          <a:solidFill>
            <a:srgbClr val="00002E"/>
          </a:solidFill>
          <a:ln cap="flat" cmpd="sng" w="22850">
            <a:solidFill>
              <a:srgbClr val="DD78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6389489" y="5338167"/>
            <a:ext cx="182047" cy="30349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350"/>
              <a:buFont typeface="Nunito SemiBold"/>
              <a:buNone/>
            </a:pPr>
            <a:r>
              <a:rPr b="1" lang="en-US" sz="2350">
                <a:solidFill>
                  <a:srgbClr val="FFFFFF"/>
                </a:solidFill>
                <a:latin typeface="Nunito SemiBold"/>
                <a:ea typeface="Nunito SemiBold"/>
                <a:cs typeface="Nunito SemiBold"/>
                <a:sym typeface="Nunito SemiBold"/>
              </a:rPr>
              <a:t>3</a:t>
            </a:r>
            <a:endParaRPr sz="2350">
              <a:solidFill>
                <a:schemeClr val="dk1"/>
              </a:solidFill>
              <a:latin typeface="Calibri"/>
              <a:ea typeface="Calibri"/>
              <a:cs typeface="Calibri"/>
              <a:sym typeface="Calibri"/>
            </a:endParaRPr>
          </a:p>
        </p:txBody>
      </p:sp>
      <p:sp>
        <p:nvSpPr>
          <p:cNvPr id="190" name="Google Shape;190;p8"/>
          <p:cNvSpPr/>
          <p:nvPr/>
        </p:nvSpPr>
        <p:spPr>
          <a:xfrm>
            <a:off x="6937296" y="5248156"/>
            <a:ext cx="3013710" cy="632222"/>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FFFFF"/>
              </a:buClr>
              <a:buSzPts val="1950"/>
              <a:buFont typeface="Nunito SemiBold"/>
              <a:buNone/>
            </a:pPr>
            <a:r>
              <a:rPr b="1" lang="en-US" sz="1950">
                <a:solidFill>
                  <a:srgbClr val="FFFFFF"/>
                </a:solidFill>
                <a:latin typeface="Nunito SemiBold"/>
                <a:ea typeface="Nunito SemiBold"/>
                <a:cs typeface="Nunito SemiBold"/>
                <a:sym typeface="Nunito SemiBold"/>
              </a:rPr>
              <a:t>Normalize Numerical Variables</a:t>
            </a:r>
            <a:endParaRPr sz="1950">
              <a:solidFill>
                <a:schemeClr val="dk1"/>
              </a:solidFill>
              <a:latin typeface="Calibri"/>
              <a:ea typeface="Calibri"/>
              <a:cs typeface="Calibri"/>
              <a:sym typeface="Calibri"/>
            </a:endParaRPr>
          </a:p>
        </p:txBody>
      </p:sp>
      <p:sp>
        <p:nvSpPr>
          <p:cNvPr id="191" name="Google Shape;191;p8"/>
          <p:cNvSpPr/>
          <p:nvPr/>
        </p:nvSpPr>
        <p:spPr>
          <a:xfrm>
            <a:off x="6937296" y="6009322"/>
            <a:ext cx="3013710" cy="1375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FFFFF"/>
              </a:buClr>
              <a:buSzPts val="1650"/>
              <a:buFont typeface="PT Sans"/>
              <a:buNone/>
            </a:pPr>
            <a:r>
              <a:rPr lang="en-US" sz="1650">
                <a:solidFill>
                  <a:srgbClr val="FFFFFF"/>
                </a:solidFill>
                <a:latin typeface="PT Sans"/>
                <a:ea typeface="PT Sans"/>
                <a:cs typeface="PT Sans"/>
                <a:sym typeface="PT Sans"/>
              </a:rPr>
              <a:t>Numerical variables are normalized to ensure consistency and comparability across different scales.</a:t>
            </a:r>
            <a:endParaRPr sz="1650">
              <a:solidFill>
                <a:schemeClr val="dk1"/>
              </a:solidFill>
              <a:latin typeface="Calibri"/>
              <a:ea typeface="Calibri"/>
              <a:cs typeface="Calibri"/>
              <a:sym typeface="Calibri"/>
            </a:endParaRPr>
          </a:p>
        </p:txBody>
      </p:sp>
      <p:sp>
        <p:nvSpPr>
          <p:cNvPr id="192" name="Google Shape;192;p8"/>
          <p:cNvSpPr/>
          <p:nvPr/>
        </p:nvSpPr>
        <p:spPr>
          <a:xfrm>
            <a:off x="10165913" y="5248156"/>
            <a:ext cx="483632" cy="483632"/>
          </a:xfrm>
          <a:prstGeom prst="roundRect">
            <a:avLst>
              <a:gd fmla="val 66675" name="adj"/>
            </a:avLst>
          </a:prstGeom>
          <a:solidFill>
            <a:srgbClr val="00002E"/>
          </a:solidFill>
          <a:ln cap="flat" cmpd="sng" w="22850">
            <a:solidFill>
              <a:srgbClr val="48A8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10316647" y="5338167"/>
            <a:ext cx="182047" cy="30349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2350"/>
              <a:buFont typeface="Nunito SemiBold"/>
              <a:buNone/>
            </a:pPr>
            <a:r>
              <a:rPr b="1" lang="en-US" sz="2350">
                <a:solidFill>
                  <a:srgbClr val="FFFFFF"/>
                </a:solidFill>
                <a:latin typeface="Nunito SemiBold"/>
                <a:ea typeface="Nunito SemiBold"/>
                <a:cs typeface="Nunito SemiBold"/>
                <a:sym typeface="Nunito SemiBold"/>
              </a:rPr>
              <a:t>4</a:t>
            </a:r>
            <a:endParaRPr sz="2350">
              <a:solidFill>
                <a:schemeClr val="dk1"/>
              </a:solidFill>
              <a:latin typeface="Calibri"/>
              <a:ea typeface="Calibri"/>
              <a:cs typeface="Calibri"/>
              <a:sym typeface="Calibri"/>
            </a:endParaRPr>
          </a:p>
        </p:txBody>
      </p:sp>
      <p:sp>
        <p:nvSpPr>
          <p:cNvPr id="194" name="Google Shape;194;p8"/>
          <p:cNvSpPr/>
          <p:nvPr/>
        </p:nvSpPr>
        <p:spPr>
          <a:xfrm>
            <a:off x="10864453" y="5248156"/>
            <a:ext cx="3013710" cy="632222"/>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FFFFF"/>
              </a:buClr>
              <a:buSzPts val="1950"/>
              <a:buFont typeface="Nunito SemiBold"/>
              <a:buNone/>
            </a:pPr>
            <a:r>
              <a:rPr b="1" lang="en-US" sz="1950">
                <a:solidFill>
                  <a:srgbClr val="FFFFFF"/>
                </a:solidFill>
                <a:latin typeface="Nunito SemiBold"/>
                <a:ea typeface="Nunito SemiBold"/>
                <a:cs typeface="Nunito SemiBold"/>
                <a:sym typeface="Nunito SemiBold"/>
              </a:rPr>
              <a:t>Detect and Address Outliers</a:t>
            </a:r>
            <a:endParaRPr sz="1950">
              <a:solidFill>
                <a:schemeClr val="dk1"/>
              </a:solidFill>
              <a:latin typeface="Calibri"/>
              <a:ea typeface="Calibri"/>
              <a:cs typeface="Calibri"/>
              <a:sym typeface="Calibri"/>
            </a:endParaRPr>
          </a:p>
        </p:txBody>
      </p:sp>
      <p:sp>
        <p:nvSpPr>
          <p:cNvPr id="195" name="Google Shape;195;p8"/>
          <p:cNvSpPr/>
          <p:nvPr/>
        </p:nvSpPr>
        <p:spPr>
          <a:xfrm>
            <a:off x="10864453" y="6009322"/>
            <a:ext cx="3013710" cy="1375886"/>
          </a:xfrm>
          <a:prstGeom prst="rect">
            <a:avLst/>
          </a:prstGeom>
          <a:noFill/>
          <a:ln>
            <a:noFill/>
          </a:ln>
        </p:spPr>
        <p:txBody>
          <a:bodyPr anchorCtr="0" anchor="t" bIns="0" lIns="0" spcFirstLastPara="1" rIns="0" wrap="square" tIns="0">
            <a:noAutofit/>
          </a:bodyPr>
          <a:lstStyle/>
          <a:p>
            <a:pPr indent="0" lvl="0" marL="0" marR="0" rtl="0" algn="l">
              <a:lnSpc>
                <a:spcPct val="163636"/>
              </a:lnSpc>
              <a:spcBef>
                <a:spcPts val="0"/>
              </a:spcBef>
              <a:spcAft>
                <a:spcPts val="0"/>
              </a:spcAft>
              <a:buClr>
                <a:srgbClr val="FFFFFF"/>
              </a:buClr>
              <a:buSzPts val="1650"/>
              <a:buFont typeface="PT Sans"/>
              <a:buNone/>
            </a:pPr>
            <a:r>
              <a:rPr lang="en-US" sz="1650">
                <a:solidFill>
                  <a:srgbClr val="FFFFFF"/>
                </a:solidFill>
                <a:latin typeface="PT Sans"/>
                <a:ea typeface="PT Sans"/>
                <a:cs typeface="PT Sans"/>
                <a:sym typeface="PT Sans"/>
              </a:rPr>
              <a:t>Outliers are identified and addressed using statistical methods to avoid skewing analysis results.</a:t>
            </a:r>
            <a:endParaRPr sz="1650">
              <a:solidFill>
                <a:schemeClr val="dk1"/>
              </a:solidFill>
              <a:latin typeface="Calibri"/>
              <a:ea typeface="Calibri"/>
              <a:cs typeface="Calibri"/>
              <a:sym typeface="Calibri"/>
            </a:endParaRPr>
          </a:p>
        </p:txBody>
      </p:sp>
      <p:sp>
        <p:nvSpPr>
          <p:cNvPr id="196" name="Google Shape;196;p8"/>
          <p:cNvSpPr/>
          <p:nvPr/>
        </p:nvSpPr>
        <p:spPr>
          <a:xfrm>
            <a:off x="12553244" y="7602327"/>
            <a:ext cx="2077156" cy="598311"/>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descr="preencoded.png" id="202" name="Google Shape;202;p9"/>
          <p:cNvPicPr preferRelativeResize="0"/>
          <p:nvPr/>
        </p:nvPicPr>
        <p:blipFill rotWithShape="1">
          <a:blip r:embed="rId3">
            <a:alphaModFix/>
          </a:blip>
          <a:srcRect b="3636" l="0" r="0" t="0"/>
          <a:stretch/>
        </p:blipFill>
        <p:spPr>
          <a:xfrm>
            <a:off x="0" y="0"/>
            <a:ext cx="5699342" cy="8231029"/>
          </a:xfrm>
          <a:prstGeom prst="rect">
            <a:avLst/>
          </a:prstGeom>
          <a:noFill/>
          <a:ln>
            <a:noFill/>
          </a:ln>
        </p:spPr>
      </p:pic>
      <p:sp>
        <p:nvSpPr>
          <p:cNvPr id="203" name="Google Shape;203;p9"/>
          <p:cNvSpPr/>
          <p:nvPr/>
        </p:nvSpPr>
        <p:spPr>
          <a:xfrm>
            <a:off x="6126956" y="648891"/>
            <a:ext cx="5129808" cy="538282"/>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FFFFFF"/>
              </a:buClr>
              <a:buSzPts val="3350"/>
              <a:buFont typeface="Nunito SemiBold"/>
              <a:buNone/>
            </a:pPr>
            <a:r>
              <a:rPr b="1" lang="en-US" sz="3350">
                <a:solidFill>
                  <a:srgbClr val="FFFFFF"/>
                </a:solidFill>
                <a:latin typeface="Nunito SemiBold"/>
                <a:ea typeface="Nunito SemiBold"/>
                <a:cs typeface="Nunito SemiBold"/>
                <a:sym typeface="Nunito SemiBold"/>
              </a:rPr>
              <a:t>Exploratory Data Analysis</a:t>
            </a:r>
            <a:endParaRPr sz="3350">
              <a:solidFill>
                <a:schemeClr val="dk1"/>
              </a:solidFill>
              <a:latin typeface="Calibri"/>
              <a:ea typeface="Calibri"/>
              <a:cs typeface="Calibri"/>
              <a:sym typeface="Calibri"/>
            </a:endParaRPr>
          </a:p>
        </p:txBody>
      </p:sp>
      <p:sp>
        <p:nvSpPr>
          <p:cNvPr id="204" name="Google Shape;204;p9"/>
          <p:cNvSpPr/>
          <p:nvPr/>
        </p:nvSpPr>
        <p:spPr>
          <a:xfrm>
            <a:off x="6126956" y="1461611"/>
            <a:ext cx="7862888" cy="585549"/>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FFFFFF"/>
              </a:buClr>
              <a:buSzPts val="1400"/>
              <a:buFont typeface="PT Sans"/>
              <a:buNone/>
            </a:pPr>
            <a:r>
              <a:rPr lang="en-US" sz="1400">
                <a:solidFill>
                  <a:srgbClr val="FFFFFF"/>
                </a:solidFill>
                <a:latin typeface="PT Sans"/>
                <a:ea typeface="PT Sans"/>
                <a:cs typeface="PT Sans"/>
                <a:sym typeface="PT Sans"/>
              </a:rPr>
              <a:t>Exploratory data analysis reveals insights into churn trends by demographics, service usage patterns, and other key factors.</a:t>
            </a:r>
            <a:endParaRPr sz="1400">
              <a:solidFill>
                <a:schemeClr val="dk1"/>
              </a:solidFill>
              <a:latin typeface="Calibri"/>
              <a:ea typeface="Calibri"/>
              <a:cs typeface="Calibri"/>
              <a:sym typeface="Calibri"/>
            </a:endParaRPr>
          </a:p>
        </p:txBody>
      </p:sp>
      <p:pic>
        <p:nvPicPr>
          <p:cNvPr descr="preencoded.png" id="205" name="Google Shape;205;p9"/>
          <p:cNvPicPr preferRelativeResize="0"/>
          <p:nvPr/>
        </p:nvPicPr>
        <p:blipFill rotWithShape="1">
          <a:blip r:embed="rId4">
            <a:alphaModFix/>
          </a:blip>
          <a:srcRect b="0" l="0" r="0" t="0"/>
          <a:stretch/>
        </p:blipFill>
        <p:spPr>
          <a:xfrm>
            <a:off x="6126956" y="2253020"/>
            <a:ext cx="457557" cy="457557"/>
          </a:xfrm>
          <a:prstGeom prst="rect">
            <a:avLst/>
          </a:prstGeom>
          <a:noFill/>
          <a:ln>
            <a:noFill/>
          </a:ln>
        </p:spPr>
      </p:pic>
      <p:sp>
        <p:nvSpPr>
          <p:cNvPr id="206" name="Google Shape;206;p9"/>
          <p:cNvSpPr/>
          <p:nvPr/>
        </p:nvSpPr>
        <p:spPr>
          <a:xfrm>
            <a:off x="6126956" y="2893576"/>
            <a:ext cx="2153245" cy="2692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FFFF"/>
              </a:buClr>
              <a:buSzPts val="1650"/>
              <a:buFont typeface="Nunito SemiBold"/>
              <a:buNone/>
            </a:pPr>
            <a:r>
              <a:rPr b="1" lang="en-US" sz="1650">
                <a:solidFill>
                  <a:srgbClr val="FFFFFF"/>
                </a:solidFill>
                <a:latin typeface="Nunito SemiBold"/>
                <a:ea typeface="Nunito SemiBold"/>
                <a:cs typeface="Nunito SemiBold"/>
                <a:sym typeface="Nunito SemiBold"/>
              </a:rPr>
              <a:t>Trends in Churn</a:t>
            </a:r>
            <a:endParaRPr sz="1650">
              <a:solidFill>
                <a:schemeClr val="dk1"/>
              </a:solidFill>
              <a:latin typeface="Calibri"/>
              <a:ea typeface="Calibri"/>
              <a:cs typeface="Calibri"/>
              <a:sym typeface="Calibri"/>
            </a:endParaRPr>
          </a:p>
        </p:txBody>
      </p:sp>
      <p:sp>
        <p:nvSpPr>
          <p:cNvPr id="207" name="Google Shape;207;p9"/>
          <p:cNvSpPr/>
          <p:nvPr/>
        </p:nvSpPr>
        <p:spPr>
          <a:xfrm>
            <a:off x="6126956" y="3272552"/>
            <a:ext cx="7862888" cy="292775"/>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FFFFFF"/>
              </a:buClr>
              <a:buSzPts val="1400"/>
              <a:buFont typeface="PT Sans"/>
              <a:buNone/>
            </a:pPr>
            <a:r>
              <a:rPr lang="en-US" sz="1400">
                <a:solidFill>
                  <a:srgbClr val="FFFFFF"/>
                </a:solidFill>
                <a:latin typeface="PT Sans"/>
                <a:ea typeface="PT Sans"/>
                <a:cs typeface="PT Sans"/>
                <a:sym typeface="PT Sans"/>
              </a:rPr>
              <a:t>Analyzing churn rates by age, gender, and contract type reveals significant patterns.</a:t>
            </a:r>
            <a:endParaRPr sz="1400">
              <a:solidFill>
                <a:schemeClr val="dk1"/>
              </a:solidFill>
              <a:latin typeface="Calibri"/>
              <a:ea typeface="Calibri"/>
              <a:cs typeface="Calibri"/>
              <a:sym typeface="Calibri"/>
            </a:endParaRPr>
          </a:p>
        </p:txBody>
      </p:sp>
      <p:pic>
        <p:nvPicPr>
          <p:cNvPr descr="preencoded.png" id="208" name="Google Shape;208;p9"/>
          <p:cNvPicPr preferRelativeResize="0"/>
          <p:nvPr/>
        </p:nvPicPr>
        <p:blipFill rotWithShape="1">
          <a:blip r:embed="rId5">
            <a:alphaModFix/>
          </a:blip>
          <a:srcRect b="0" l="0" r="0" t="0"/>
          <a:stretch/>
        </p:blipFill>
        <p:spPr>
          <a:xfrm>
            <a:off x="6126956" y="4114324"/>
            <a:ext cx="457557" cy="457557"/>
          </a:xfrm>
          <a:prstGeom prst="rect">
            <a:avLst/>
          </a:prstGeom>
          <a:noFill/>
          <a:ln>
            <a:noFill/>
          </a:ln>
        </p:spPr>
      </p:pic>
      <p:sp>
        <p:nvSpPr>
          <p:cNvPr id="209" name="Google Shape;209;p9"/>
          <p:cNvSpPr/>
          <p:nvPr/>
        </p:nvSpPr>
        <p:spPr>
          <a:xfrm>
            <a:off x="6126956" y="4754880"/>
            <a:ext cx="2273737" cy="2692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FFFF"/>
              </a:buClr>
              <a:buSzPts val="1650"/>
              <a:buFont typeface="Nunito SemiBold"/>
              <a:buNone/>
            </a:pPr>
            <a:r>
              <a:rPr b="1" lang="en-US" sz="1650">
                <a:solidFill>
                  <a:srgbClr val="FFFFFF"/>
                </a:solidFill>
                <a:latin typeface="Nunito SemiBold"/>
                <a:ea typeface="Nunito SemiBold"/>
                <a:cs typeface="Nunito SemiBold"/>
                <a:sym typeface="Nunito SemiBold"/>
              </a:rPr>
              <a:t>Service Usage Patterns</a:t>
            </a:r>
            <a:endParaRPr sz="1650">
              <a:solidFill>
                <a:schemeClr val="dk1"/>
              </a:solidFill>
              <a:latin typeface="Calibri"/>
              <a:ea typeface="Calibri"/>
              <a:cs typeface="Calibri"/>
              <a:sym typeface="Calibri"/>
            </a:endParaRPr>
          </a:p>
        </p:txBody>
      </p:sp>
      <p:sp>
        <p:nvSpPr>
          <p:cNvPr id="210" name="Google Shape;210;p9"/>
          <p:cNvSpPr/>
          <p:nvPr/>
        </p:nvSpPr>
        <p:spPr>
          <a:xfrm>
            <a:off x="6126956" y="5133856"/>
            <a:ext cx="7862888" cy="292775"/>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FFFFFF"/>
              </a:buClr>
              <a:buSzPts val="1400"/>
              <a:buFont typeface="PT Sans"/>
              <a:buNone/>
            </a:pPr>
            <a:r>
              <a:rPr lang="en-US" sz="1400">
                <a:solidFill>
                  <a:srgbClr val="FFFFFF"/>
                </a:solidFill>
                <a:latin typeface="PT Sans"/>
                <a:ea typeface="PT Sans"/>
                <a:cs typeface="PT Sans"/>
                <a:sym typeface="PT Sans"/>
              </a:rPr>
              <a:t>Understanding how service usage impacts churn provides valuable insights for retention strategies.</a:t>
            </a:r>
            <a:endParaRPr sz="1400">
              <a:solidFill>
                <a:schemeClr val="dk1"/>
              </a:solidFill>
              <a:latin typeface="Calibri"/>
              <a:ea typeface="Calibri"/>
              <a:cs typeface="Calibri"/>
              <a:sym typeface="Calibri"/>
            </a:endParaRPr>
          </a:p>
        </p:txBody>
      </p:sp>
      <p:pic>
        <p:nvPicPr>
          <p:cNvPr descr="preencoded.png" id="211" name="Google Shape;211;p9"/>
          <p:cNvPicPr preferRelativeResize="0"/>
          <p:nvPr/>
        </p:nvPicPr>
        <p:blipFill rotWithShape="1">
          <a:blip r:embed="rId6">
            <a:alphaModFix/>
          </a:blip>
          <a:srcRect b="0" l="0" r="0" t="0"/>
          <a:stretch/>
        </p:blipFill>
        <p:spPr>
          <a:xfrm>
            <a:off x="6126956" y="5975628"/>
            <a:ext cx="457557" cy="457557"/>
          </a:xfrm>
          <a:prstGeom prst="rect">
            <a:avLst/>
          </a:prstGeom>
          <a:noFill/>
          <a:ln>
            <a:noFill/>
          </a:ln>
        </p:spPr>
      </p:pic>
      <p:sp>
        <p:nvSpPr>
          <p:cNvPr id="212" name="Google Shape;212;p9"/>
          <p:cNvSpPr/>
          <p:nvPr/>
        </p:nvSpPr>
        <p:spPr>
          <a:xfrm>
            <a:off x="6126956" y="6616184"/>
            <a:ext cx="2153245" cy="2692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FFFF"/>
              </a:buClr>
              <a:buSzPts val="1650"/>
              <a:buFont typeface="Nunito SemiBold"/>
              <a:buNone/>
            </a:pPr>
            <a:r>
              <a:rPr b="1" lang="en-US" sz="1650">
                <a:solidFill>
                  <a:srgbClr val="FFFFFF"/>
                </a:solidFill>
                <a:latin typeface="Nunito SemiBold"/>
                <a:ea typeface="Nunito SemiBold"/>
                <a:cs typeface="Nunito SemiBold"/>
                <a:sym typeface="Nunito SemiBold"/>
              </a:rPr>
              <a:t>Visualization</a:t>
            </a:r>
            <a:endParaRPr sz="1650">
              <a:solidFill>
                <a:schemeClr val="dk1"/>
              </a:solidFill>
              <a:latin typeface="Calibri"/>
              <a:ea typeface="Calibri"/>
              <a:cs typeface="Calibri"/>
              <a:sym typeface="Calibri"/>
            </a:endParaRPr>
          </a:p>
        </p:txBody>
      </p:sp>
      <p:sp>
        <p:nvSpPr>
          <p:cNvPr id="213" name="Google Shape;213;p9"/>
          <p:cNvSpPr/>
          <p:nvPr/>
        </p:nvSpPr>
        <p:spPr>
          <a:xfrm>
            <a:off x="6126956" y="6995160"/>
            <a:ext cx="7862888" cy="585549"/>
          </a:xfrm>
          <a:prstGeom prst="rect">
            <a:avLst/>
          </a:prstGeom>
          <a:noFill/>
          <a:ln>
            <a:noFill/>
          </a:ln>
        </p:spPr>
        <p:txBody>
          <a:bodyPr anchorCtr="0" anchor="t" bIns="0" lIns="0" spcFirstLastPara="1" rIns="0" wrap="square" tIns="0">
            <a:noAutofit/>
          </a:bodyPr>
          <a:lstStyle/>
          <a:p>
            <a:pPr indent="0" lvl="0" marL="0" marR="0" rtl="0" algn="l">
              <a:lnSpc>
                <a:spcPct val="164285"/>
              </a:lnSpc>
              <a:spcBef>
                <a:spcPts val="0"/>
              </a:spcBef>
              <a:spcAft>
                <a:spcPts val="0"/>
              </a:spcAft>
              <a:buClr>
                <a:srgbClr val="FFFFFF"/>
              </a:buClr>
              <a:buSzPts val="1400"/>
              <a:buFont typeface="PT Sans"/>
              <a:buNone/>
            </a:pPr>
            <a:r>
              <a:rPr lang="en-US" sz="1400">
                <a:solidFill>
                  <a:srgbClr val="FFFFFF"/>
                </a:solidFill>
                <a:latin typeface="PT Sans"/>
                <a:ea typeface="PT Sans"/>
                <a:cs typeface="PT Sans"/>
                <a:sym typeface="PT Sans"/>
              </a:rPr>
              <a:t>SQL queries and dashboards in Tableau/Power BI provide visual representations of key patterns and trends.</a:t>
            </a:r>
            <a:endParaRPr sz="1400">
              <a:solidFill>
                <a:schemeClr val="dk1"/>
              </a:solidFill>
              <a:latin typeface="Calibri"/>
              <a:ea typeface="Calibri"/>
              <a:cs typeface="Calibri"/>
              <a:sym typeface="Calibri"/>
            </a:endParaRPr>
          </a:p>
        </p:txBody>
      </p:sp>
      <p:sp>
        <p:nvSpPr>
          <p:cNvPr id="214" name="Google Shape;214;p9"/>
          <p:cNvSpPr/>
          <p:nvPr/>
        </p:nvSpPr>
        <p:spPr>
          <a:xfrm>
            <a:off x="12553244" y="7602327"/>
            <a:ext cx="2077156" cy="598311"/>
          </a:xfrm>
          <a:prstGeom prst="rect">
            <a:avLst/>
          </a:prstGeom>
          <a:solidFill>
            <a:srgbClr val="04032E"/>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2024-11-16T07:05:50Z</dcterms:created>
  <dc:creator>PptxGenJS</dc:creator>
</cp:coreProperties>
</file>